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258" r:id="rId4"/>
    <p:sldId id="283" r:id="rId5"/>
    <p:sldId id="259" r:id="rId6"/>
    <p:sldId id="284" r:id="rId7"/>
    <p:sldId id="285" r:id="rId8"/>
    <p:sldId id="260" r:id="rId9"/>
    <p:sldId id="261" r:id="rId10"/>
    <p:sldId id="262" r:id="rId11"/>
    <p:sldId id="263" r:id="rId12"/>
    <p:sldId id="264" r:id="rId13"/>
    <p:sldId id="286" r:id="rId14"/>
    <p:sldId id="291" r:id="rId15"/>
    <p:sldId id="265" r:id="rId16"/>
    <p:sldId id="266" r:id="rId17"/>
    <p:sldId id="267" r:id="rId18"/>
    <p:sldId id="268" r:id="rId19"/>
    <p:sldId id="269" r:id="rId20"/>
    <p:sldId id="270" r:id="rId21"/>
    <p:sldId id="271" r:id="rId22"/>
    <p:sldId id="288" r:id="rId23"/>
    <p:sldId id="272" r:id="rId24"/>
    <p:sldId id="287" r:id="rId25"/>
    <p:sldId id="274" r:id="rId26"/>
    <p:sldId id="276" r:id="rId27"/>
    <p:sldId id="275" r:id="rId28"/>
    <p:sldId id="277" r:id="rId29"/>
    <p:sldId id="278" r:id="rId30"/>
    <p:sldId id="279" r:id="rId31"/>
    <p:sldId id="292" r:id="rId32"/>
    <p:sldId id="280" r:id="rId33"/>
    <p:sldId id="289" r:id="rId34"/>
    <p:sldId id="281"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D6539-A261-4609-B993-CD25CF2671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2C207B-351C-4DFC-A210-88E2F774E1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6E0907-8F22-436E-8961-44EC60E659D9}"/>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61EDB38C-B099-42F1-9090-0A50FED51C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CFAC8C-EFDD-43BC-8B02-8F889CBE2D03}"/>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1494539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F516-DF3F-4D32-8667-98014FC56E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D2F38E-4DA3-4C73-8F19-AA916EF761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04ABF2-63D5-4D0A-B2DA-9D529BE30FF3}"/>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4F62B391-5DB6-47F2-A4BD-76ADEFC199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4232CF-6E46-4E91-9EA7-C515AC114664}"/>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156348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78F294-C34E-4DE0-8A00-2BAFAF688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FA9F8B-1B03-4B80-8101-85DB490264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64664-F44A-46A5-A984-8018F570F431}"/>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074E8889-BA50-45A8-BF1F-40CC66A118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99B4F4-5D6F-4F4A-BC8C-CEBCE171EC26}"/>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9248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38611-48B9-412D-9533-2D14998C07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A62848-8907-475F-B4F6-F6FF440F8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50E77B-E4A6-4C26-BD95-DCAA21D96A75}"/>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51791E25-5211-4C5B-A294-2242B1958C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BEE630-5419-481E-8F2D-0555BCF8C2C0}"/>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144275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C681C-D7C7-453F-9C66-87D4E4C29F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3F1D323-366A-4EEF-89F2-C3516A644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76553B-6A11-416B-BB67-0208DCB5771D}"/>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32F54590-1408-4077-8FAC-DB55F59649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FBBB9C-B13A-4440-8372-B6CD44871AB5}"/>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392469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8E86F-0206-49F5-8566-940FDF839E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5766CE-D194-4D4C-99E2-848607875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9EE883-AB7B-4169-9FA2-DFEAE2C08A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13427C-EFBF-4BDA-989A-99C53C0FD23F}"/>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6" name="Footer Placeholder 5">
            <a:extLst>
              <a:ext uri="{FF2B5EF4-FFF2-40B4-BE49-F238E27FC236}">
                <a16:creationId xmlns:a16="http://schemas.microsoft.com/office/drawing/2014/main" id="{24ADA1AC-F07E-4582-9AE9-1E74B93FA5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651CE-DB06-4427-A5C0-0E9001900788}"/>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2509305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F71C4-685B-449B-9892-C4B950A6F9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A9CBDE-1404-4FB5-B911-2450F74066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3B4736-A242-4227-8683-F41B3611CC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E05BD9-EC13-4910-82F0-4D4D6A5F37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2D8D4F-BC19-40A5-94C0-949CA81134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EE762E-4205-44A4-B2D2-5FF2FA58DA8D}"/>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8" name="Footer Placeholder 7">
            <a:extLst>
              <a:ext uri="{FF2B5EF4-FFF2-40B4-BE49-F238E27FC236}">
                <a16:creationId xmlns:a16="http://schemas.microsoft.com/office/drawing/2014/main" id="{DE203491-C472-44FB-B345-AFCDB03F01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510F0F-1700-4BAB-8369-0C77F9EFEA71}"/>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1469898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FCD73-D6AD-4675-B2D3-FF29142EA8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C4B7E2-0B78-4843-A39B-5299CFA0DFC6}"/>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4" name="Footer Placeholder 3">
            <a:extLst>
              <a:ext uri="{FF2B5EF4-FFF2-40B4-BE49-F238E27FC236}">
                <a16:creationId xmlns:a16="http://schemas.microsoft.com/office/drawing/2014/main" id="{F5DCE75B-B672-4239-891C-65458F3C1D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F46BC9-1945-4A29-8904-776362C1A994}"/>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56503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90AA27-27BD-4C89-AA41-1EA63BC12C5B}"/>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3" name="Footer Placeholder 2">
            <a:extLst>
              <a:ext uri="{FF2B5EF4-FFF2-40B4-BE49-F238E27FC236}">
                <a16:creationId xmlns:a16="http://schemas.microsoft.com/office/drawing/2014/main" id="{49DD5CB7-9CF5-453B-8C1E-FCB953E61D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3E54E8-BAB0-4BB8-9984-C93B5DD27E26}"/>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314812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397-A413-4D58-88ED-665B5ACA2A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558DCB-5C6E-4C7A-90F2-C50A2B183B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DFCAC5-6BD5-408B-9B7B-374168A33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2E32D-12C0-48C5-8070-3281B0D3BB68}"/>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6" name="Footer Placeholder 5">
            <a:extLst>
              <a:ext uri="{FF2B5EF4-FFF2-40B4-BE49-F238E27FC236}">
                <a16:creationId xmlns:a16="http://schemas.microsoft.com/office/drawing/2014/main" id="{197ACAF4-E616-41FA-8EEF-89D00F72B9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39B98D-1F96-4B9E-8CC1-3B8F7ADBED46}"/>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2372429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D4FFB-E3DB-46D8-BA90-B86541CF07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6B042A-3142-4BA9-9183-19DC0C470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40D740-47D4-4944-980F-BFBB44067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751E6C-BA67-4DB4-B057-2E03309B7395}"/>
              </a:ext>
            </a:extLst>
          </p:cNvPr>
          <p:cNvSpPr>
            <a:spLocks noGrp="1"/>
          </p:cNvSpPr>
          <p:nvPr>
            <p:ph type="dt" sz="half" idx="10"/>
          </p:nvPr>
        </p:nvSpPr>
        <p:spPr/>
        <p:txBody>
          <a:bodyPr/>
          <a:lstStyle/>
          <a:p>
            <a:fld id="{9B32DEB3-A9B5-4930-865C-8A30BF5F286E}" type="datetimeFigureOut">
              <a:rPr lang="en-US" smtClean="0"/>
              <a:t>5/2/2021</a:t>
            </a:fld>
            <a:endParaRPr lang="en-US"/>
          </a:p>
        </p:txBody>
      </p:sp>
      <p:sp>
        <p:nvSpPr>
          <p:cNvPr id="6" name="Footer Placeholder 5">
            <a:extLst>
              <a:ext uri="{FF2B5EF4-FFF2-40B4-BE49-F238E27FC236}">
                <a16:creationId xmlns:a16="http://schemas.microsoft.com/office/drawing/2014/main" id="{C69B499F-DE85-4259-9815-246DFF5FFC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5C9666-D96D-4F26-82C3-0B3FEC20C4E2}"/>
              </a:ext>
            </a:extLst>
          </p:cNvPr>
          <p:cNvSpPr>
            <a:spLocks noGrp="1"/>
          </p:cNvSpPr>
          <p:nvPr>
            <p:ph type="sldNum" sz="quarter" idx="12"/>
          </p:nvPr>
        </p:nvSpPr>
        <p:spPr/>
        <p:txBody>
          <a:bodyPr/>
          <a:lstStyle/>
          <a:p>
            <a:fld id="{5C385793-90AE-4C60-A0A1-CD8EF60876A7}" type="slidenum">
              <a:rPr lang="en-US" smtClean="0"/>
              <a:t>‹#›</a:t>
            </a:fld>
            <a:endParaRPr lang="en-US"/>
          </a:p>
        </p:txBody>
      </p:sp>
    </p:spTree>
    <p:extLst>
      <p:ext uri="{BB962C8B-B14F-4D97-AF65-F5344CB8AC3E}">
        <p14:creationId xmlns:p14="http://schemas.microsoft.com/office/powerpoint/2010/main" val="3229020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968F2E-5C78-4C48-8050-D3F06E2144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B262A7-47DA-43B3-BF50-B2B864E060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BDA50F-9154-4778-8951-C39BDA815F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32DEB3-A9B5-4930-865C-8A30BF5F286E}" type="datetimeFigureOut">
              <a:rPr lang="en-US" smtClean="0"/>
              <a:t>5/2/2021</a:t>
            </a:fld>
            <a:endParaRPr lang="en-US"/>
          </a:p>
        </p:txBody>
      </p:sp>
      <p:sp>
        <p:nvSpPr>
          <p:cNvPr id="5" name="Footer Placeholder 4">
            <a:extLst>
              <a:ext uri="{FF2B5EF4-FFF2-40B4-BE49-F238E27FC236}">
                <a16:creationId xmlns:a16="http://schemas.microsoft.com/office/drawing/2014/main" id="{A3CE54C0-2B96-43DC-9961-632EFBF3F1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055D5C-8C38-4255-AC5E-559D503AC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385793-90AE-4C60-A0A1-CD8EF60876A7}" type="slidenum">
              <a:rPr lang="en-US" smtClean="0"/>
              <a:t>‹#›</a:t>
            </a:fld>
            <a:endParaRPr lang="en-US"/>
          </a:p>
        </p:txBody>
      </p:sp>
    </p:spTree>
    <p:extLst>
      <p:ext uri="{BB962C8B-B14F-4D97-AF65-F5344CB8AC3E}">
        <p14:creationId xmlns:p14="http://schemas.microsoft.com/office/powerpoint/2010/main" val="2238561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648DFBC-D3B5-4C00-A73E-1CD626062A4E}"/>
              </a:ext>
            </a:extLst>
          </p:cNvPr>
          <p:cNvSpPr txBox="1"/>
          <p:nvPr/>
        </p:nvSpPr>
        <p:spPr>
          <a:xfrm>
            <a:off x="838200" y="152400"/>
            <a:ext cx="3632200" cy="5856288"/>
          </a:xfrm>
          <a:prstGeom prst="rect">
            <a:avLst/>
          </a:prstGeom>
        </p:spPr>
        <p:txBody>
          <a:bodyPr vert="horz" lIns="91440" tIns="45720" rIns="91440" bIns="45720" rtlCol="0">
            <a:noAutofit/>
          </a:bodyPr>
          <a:lstStyle/>
          <a:p>
            <a:pPr>
              <a:lnSpc>
                <a:spcPct val="90000"/>
              </a:lnSpc>
              <a:spcAft>
                <a:spcPts val="600"/>
              </a:spcAft>
            </a:pPr>
            <a:r>
              <a:rPr lang="en-US" sz="3000">
                <a:solidFill>
                  <a:schemeClr val="bg1">
                    <a:alpha val="80000"/>
                  </a:schemeClr>
                </a:solidFill>
                <a:latin typeface="Copperplate Gothic Bold" panose="020E0705020206020404" pitchFamily="34" charset="0"/>
              </a:rPr>
              <a:t>Death and Afterlife in </a:t>
            </a:r>
          </a:p>
          <a:p>
            <a:pPr>
              <a:lnSpc>
                <a:spcPct val="90000"/>
              </a:lnSpc>
              <a:spcAft>
                <a:spcPts val="600"/>
              </a:spcAft>
            </a:pPr>
            <a:r>
              <a:rPr lang="en-US" sz="3000">
                <a:solidFill>
                  <a:schemeClr val="bg1">
                    <a:alpha val="80000"/>
                  </a:schemeClr>
                </a:solidFill>
                <a:latin typeface="Copperplate Gothic Bold" panose="020E0705020206020404" pitchFamily="34" charset="0"/>
              </a:rPr>
              <a:t>Rabbinic </a:t>
            </a:r>
          </a:p>
          <a:p>
            <a:pPr>
              <a:lnSpc>
                <a:spcPct val="90000"/>
              </a:lnSpc>
              <a:spcAft>
                <a:spcPts val="600"/>
              </a:spcAft>
            </a:pPr>
            <a:r>
              <a:rPr lang="en-US" sz="3000">
                <a:solidFill>
                  <a:schemeClr val="bg1">
                    <a:alpha val="80000"/>
                  </a:schemeClr>
                </a:solidFill>
                <a:latin typeface="Copperplate Gothic Bold" panose="020E0705020206020404" pitchFamily="34" charset="0"/>
              </a:rPr>
              <a:t>And Kabbalistic</a:t>
            </a:r>
          </a:p>
          <a:p>
            <a:pPr>
              <a:lnSpc>
                <a:spcPct val="90000"/>
              </a:lnSpc>
              <a:spcAft>
                <a:spcPts val="600"/>
              </a:spcAft>
            </a:pPr>
            <a:r>
              <a:rPr lang="en-US" sz="3000">
                <a:solidFill>
                  <a:schemeClr val="bg1">
                    <a:alpha val="80000"/>
                  </a:schemeClr>
                </a:solidFill>
                <a:latin typeface="Copperplate Gothic Bold" panose="020E0705020206020404" pitchFamily="34" charset="0"/>
              </a:rPr>
              <a:t>Imaginations</a:t>
            </a:r>
          </a:p>
          <a:p>
            <a:pPr>
              <a:lnSpc>
                <a:spcPct val="90000"/>
              </a:lnSpc>
              <a:spcAft>
                <a:spcPts val="600"/>
              </a:spcAft>
            </a:pPr>
            <a:endParaRPr lang="en-US" sz="3000">
              <a:solidFill>
                <a:schemeClr val="bg1">
                  <a:alpha val="80000"/>
                </a:schemeClr>
              </a:solidFill>
            </a:endParaRPr>
          </a:p>
          <a:p>
            <a:pPr>
              <a:lnSpc>
                <a:spcPct val="90000"/>
              </a:lnSpc>
              <a:spcAft>
                <a:spcPts val="600"/>
              </a:spcAft>
            </a:pPr>
            <a:endParaRPr lang="en-US" sz="3000">
              <a:solidFill>
                <a:schemeClr val="bg1">
                  <a:alpha val="80000"/>
                </a:schemeClr>
              </a:solidFill>
            </a:endParaRPr>
          </a:p>
          <a:p>
            <a:pPr>
              <a:lnSpc>
                <a:spcPct val="90000"/>
              </a:lnSpc>
              <a:spcAft>
                <a:spcPts val="600"/>
              </a:spcAft>
            </a:pPr>
            <a:r>
              <a:rPr lang="en-US">
                <a:solidFill>
                  <a:schemeClr val="bg1">
                    <a:alpha val="80000"/>
                  </a:schemeClr>
                </a:solidFill>
              </a:rPr>
              <a:t>Session Four</a:t>
            </a:r>
          </a:p>
          <a:p>
            <a:pPr>
              <a:lnSpc>
                <a:spcPct val="90000"/>
              </a:lnSpc>
              <a:spcAft>
                <a:spcPts val="600"/>
              </a:spcAft>
            </a:pPr>
            <a:endParaRPr lang="en-US" sz="3000">
              <a:solidFill>
                <a:schemeClr val="bg1">
                  <a:alpha val="80000"/>
                </a:schemeClr>
              </a:solidFill>
            </a:endParaRPr>
          </a:p>
          <a:p>
            <a:pPr>
              <a:lnSpc>
                <a:spcPct val="90000"/>
              </a:lnSpc>
              <a:spcAft>
                <a:spcPts val="600"/>
              </a:spcAft>
            </a:pPr>
            <a:endParaRPr lang="en-US" sz="3000">
              <a:solidFill>
                <a:schemeClr val="bg1">
                  <a:alpha val="80000"/>
                </a:schemeClr>
              </a:solidFill>
            </a:endParaRPr>
          </a:p>
          <a:p>
            <a:pPr>
              <a:lnSpc>
                <a:spcPct val="90000"/>
              </a:lnSpc>
              <a:spcAft>
                <a:spcPts val="600"/>
              </a:spcAft>
            </a:pPr>
            <a:r>
              <a:rPr lang="en-US" b="1">
                <a:solidFill>
                  <a:schemeClr val="bg1">
                    <a:alpha val="80000"/>
                  </a:schemeClr>
                </a:solidFill>
                <a:latin typeface="Bookman Old Style" panose="02050604050505020204" pitchFamily="18" charset="0"/>
              </a:rPr>
              <a:t>Nathaniel Berman</a:t>
            </a:r>
          </a:p>
          <a:p>
            <a:pPr>
              <a:lnSpc>
                <a:spcPct val="90000"/>
              </a:lnSpc>
              <a:spcAft>
                <a:spcPts val="600"/>
              </a:spcAft>
            </a:pPr>
            <a:r>
              <a:rPr lang="en-US" b="1">
                <a:solidFill>
                  <a:schemeClr val="bg1">
                    <a:alpha val="80000"/>
                  </a:schemeClr>
                </a:solidFill>
                <a:latin typeface="Bookman Old Style" panose="02050604050505020204" pitchFamily="18" charset="0"/>
              </a:rPr>
              <a:t>David Silber</a:t>
            </a:r>
          </a:p>
        </p:txBody>
      </p:sp>
      <p:pic>
        <p:nvPicPr>
          <p:cNvPr id="1030" name="Picture 6" descr="Orpheus 1969 Painting By Marc Chagall - Reproduction Gallery">
            <a:extLst>
              <a:ext uri="{FF2B5EF4-FFF2-40B4-BE49-F238E27FC236}">
                <a16:creationId xmlns:a16="http://schemas.microsoft.com/office/drawing/2014/main" id="{3EA3EE36-F0E2-4902-BB19-8C286A53215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6246" b="-2"/>
          <a:stretch/>
        </p:blipFill>
        <p:spPr bwMode="auto">
          <a:xfrm>
            <a:off x="5212080" y="60945"/>
            <a:ext cx="6144895" cy="5425456"/>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grpSp>
        <p:nvGrpSpPr>
          <p:cNvPr id="77" name="Group 76">
            <a:extLst>
              <a:ext uri="{FF2B5EF4-FFF2-40B4-BE49-F238E27FC236}">
                <a16:creationId xmlns:a16="http://schemas.microsoft.com/office/drawing/2014/main" id="{23705FF7-CAB4-430F-A07B-AF2245F17F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96000" y="4138312"/>
            <a:ext cx="5260975" cy="1410656"/>
            <a:chOff x="6096000" y="4138312"/>
            <a:chExt cx="5260975" cy="1410656"/>
          </a:xfrm>
        </p:grpSpPr>
        <p:sp>
          <p:nvSpPr>
            <p:cNvPr id="78" name="Freeform: Shape 77">
              <a:extLst>
                <a:ext uri="{FF2B5EF4-FFF2-40B4-BE49-F238E27FC236}">
                  <a16:creationId xmlns:a16="http://schemas.microsoft.com/office/drawing/2014/main" id="{6BFFE2ED-DBB9-4090-905D-1939650FC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E4D1EC16-E672-4366-A091-73675BE54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851366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88B6A6-FBC4-40F4-AA0B-2D24249454B2}"/>
              </a:ext>
            </a:extLst>
          </p:cNvPr>
          <p:cNvSpPr txBox="1"/>
          <p:nvPr/>
        </p:nvSpPr>
        <p:spPr>
          <a:xfrm>
            <a:off x="0" y="1"/>
            <a:ext cx="12192000" cy="6879063"/>
          </a:xfrm>
          <a:prstGeom prst="rect">
            <a:avLst/>
          </a:prstGeom>
          <a:noFill/>
        </p:spPr>
        <p:txBody>
          <a:bodyPr wrap="square">
            <a:spAutoFit/>
          </a:bodyPr>
          <a:lstStyle/>
          <a:p>
            <a:pPr marL="0" marR="0" algn="ctr" rtl="1">
              <a:spcBef>
                <a:spcPts val="0"/>
              </a:spcBef>
              <a:spcAft>
                <a:spcPts val="800"/>
              </a:spcAft>
            </a:pPr>
            <a:r>
              <a:rPr lang="he-IL" sz="2200" b="1">
                <a:effectLst/>
                <a:latin typeface="Bookman Old Style" panose="02050604050505020204" pitchFamily="18" charset="0"/>
                <a:ea typeface="Calibri" panose="020F0502020204030204" pitchFamily="34" charset="0"/>
              </a:rPr>
              <a:t> זַכָּאָה מָאן דְּשַׁרְיָא לֵיהּ בְּכָל אֵבֶר וְאֵבֶר דִּילֵיהּ לְמֶעֱבַד לֵיהּ אֲתַר לְשַׁרְיָא תַמָּן, וּלְאַמְלָכָא לֵיהּ בְּכָל אֵבֶר וְאֵבֶר,</a:t>
            </a:r>
            <a:endParaRPr lang="en-US" sz="2200" b="1">
              <a:effectLst/>
              <a:latin typeface="Bookman Old Style" panose="02050604050505020204" pitchFamily="18" charset="0"/>
              <a:ea typeface="Calibri" panose="020F0502020204030204" pitchFamily="34" charset="0"/>
            </a:endParaRPr>
          </a:p>
          <a:p>
            <a:pPr marL="0" marR="0" algn="ctr" rtl="1">
              <a:spcBef>
                <a:spcPts val="0"/>
              </a:spcBef>
              <a:spcAft>
                <a:spcPts val="800"/>
              </a:spcAft>
            </a:pPr>
            <a:r>
              <a:rPr lang="he-IL" sz="2200" b="1">
                <a:effectLst/>
                <a:latin typeface="Bookman Old Style" panose="02050604050505020204" pitchFamily="18" charset="0"/>
                <a:ea typeface="Calibri" panose="020F0502020204030204" pitchFamily="34" charset="0"/>
              </a:rPr>
              <a:t> דְּלָא יְהֵא בֵּיהּ אֵבֶר פָּנוּי מִנֵּיהּ</a:t>
            </a:r>
            <a:r>
              <a:rPr lang="en-US" sz="2800" b="1">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Happy is one who makes [the Blessed Holy One]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dwell in each and very limb,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to make for Him a place to dwell therein,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and to crown Him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in each and every limb –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so that there will not be a limb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empty of Him.   </a:t>
            </a:r>
          </a:p>
        </p:txBody>
      </p:sp>
    </p:spTree>
    <p:extLst>
      <p:ext uri="{BB962C8B-B14F-4D97-AF65-F5344CB8AC3E}">
        <p14:creationId xmlns:p14="http://schemas.microsoft.com/office/powerpoint/2010/main" val="3042873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3FB8F3-4691-46A4-8490-F14EE06537F7}"/>
              </a:ext>
            </a:extLst>
          </p:cNvPr>
          <p:cNvSpPr txBox="1"/>
          <p:nvPr/>
        </p:nvSpPr>
        <p:spPr>
          <a:xfrm>
            <a:off x="142875" y="0"/>
            <a:ext cx="12049125" cy="5850832"/>
          </a:xfrm>
          <a:prstGeom prst="rect">
            <a:avLst/>
          </a:prstGeom>
          <a:noFill/>
        </p:spPr>
        <p:txBody>
          <a:bodyPr wrap="square">
            <a:spAutoFit/>
          </a:bodyPr>
          <a:lstStyle/>
          <a:p>
            <a:pPr marL="0" marR="0" algn="ctr" rtl="1">
              <a:lnSpc>
                <a:spcPct val="107000"/>
              </a:lnSpc>
              <a:spcBef>
                <a:spcPts val="0"/>
              </a:spcBef>
              <a:spcAft>
                <a:spcPts val="800"/>
              </a:spcAft>
            </a:pPr>
            <a:r>
              <a:rPr lang="he-IL" sz="1800" b="1">
                <a:effectLst/>
                <a:latin typeface="Bookman Old Style" panose="02050604050505020204" pitchFamily="18" charset="0"/>
                <a:ea typeface="Calibri" panose="020F0502020204030204" pitchFamily="34" charset="0"/>
              </a:rPr>
              <a:t>דְּאִם חָסֵר אֵבֶר חַד דְּלָא שַׁרְיָא עֲלֵיהּ קוּדְשָׁא בְּרִיךְ הוּא, בְּגִין הַהוּא אֵבֶר אִתְחַזַּר לְעָלְמָא בְּגִלְגּוּלָא, עַד דְּאִשְׁתַּלִּים בְּאֵבָרִין דִּילֵיהּ, לְמֶהֱוֵי כֻּלְּהוּ שְׁלֵמִין בְּדִיּוֹקְנָא דְקוּדְשָׁא בְּרִיךְ הוּא</a:t>
            </a:r>
            <a:r>
              <a:rPr lang="en-US" sz="1800" b="1">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For if a limb is lacking,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so that the Blessed Holy One does not dwell over it:  </a:t>
            </a:r>
          </a:p>
          <a:p>
            <a:pPr marL="0" marR="0" algn="ctr">
              <a:lnSpc>
                <a:spcPct val="150000"/>
              </a:lnSpc>
              <a:spcBef>
                <a:spcPts val="0"/>
              </a:spcBef>
              <a:spcAft>
                <a:spcPts val="800"/>
              </a:spcAft>
            </a:pPr>
            <a:r>
              <a:rPr lang="en-US" sz="2800" b="1" u="sng">
                <a:effectLst/>
                <a:latin typeface="Bookman Old Style" panose="02050604050505020204" pitchFamily="18" charset="0"/>
                <a:ea typeface="Calibri" panose="020F0502020204030204" pitchFamily="34" charset="0"/>
              </a:rPr>
              <a:t>for the sake of this limb, </a:t>
            </a:r>
          </a:p>
          <a:p>
            <a:pPr marL="0" marR="0" algn="ctr">
              <a:lnSpc>
                <a:spcPct val="150000"/>
              </a:lnSpc>
              <a:spcBef>
                <a:spcPts val="0"/>
              </a:spcBef>
              <a:spcAft>
                <a:spcPts val="800"/>
              </a:spcAft>
            </a:pPr>
            <a:r>
              <a:rPr lang="en-US" sz="2800" b="1" u="sng">
                <a:effectLst/>
                <a:latin typeface="Bookman Old Style" panose="02050604050505020204" pitchFamily="18" charset="0"/>
                <a:ea typeface="Calibri" panose="020F0502020204030204" pitchFamily="34" charset="0"/>
              </a:rPr>
              <a:t>[the person] returns to the world in </a:t>
            </a:r>
            <a:r>
              <a:rPr lang="en-US" sz="2800" b="1" i="1" u="sng">
                <a:effectLst/>
                <a:latin typeface="Bookman Old Style" panose="02050604050505020204" pitchFamily="18" charset="0"/>
                <a:ea typeface="Calibri" panose="020F0502020204030204" pitchFamily="34" charset="0"/>
              </a:rPr>
              <a:t>Gilgul</a:t>
            </a:r>
            <a:r>
              <a:rPr lang="en-US" sz="2800" b="1" u="sng">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until he is completed in his limbs, </a:t>
            </a:r>
          </a:p>
          <a:p>
            <a:pPr marL="0" marR="0" algn="ctr">
              <a:lnSpc>
                <a:spcPct val="150000"/>
              </a:lnSpc>
              <a:spcBef>
                <a:spcPts val="0"/>
              </a:spcBef>
              <a:spcAft>
                <a:spcPts val="800"/>
              </a:spcAft>
            </a:pPr>
            <a:r>
              <a:rPr lang="en-US" sz="2800" b="1" u="sng">
                <a:effectLst/>
                <a:latin typeface="Bookman Old Style" panose="02050604050505020204" pitchFamily="18" charset="0"/>
                <a:ea typeface="Calibri" panose="020F0502020204030204" pitchFamily="34" charset="0"/>
              </a:rPr>
              <a:t>so that they will be all complete </a:t>
            </a:r>
          </a:p>
          <a:p>
            <a:pPr marL="0" marR="0" algn="ctr">
              <a:lnSpc>
                <a:spcPct val="150000"/>
              </a:lnSpc>
              <a:spcBef>
                <a:spcPts val="0"/>
              </a:spcBef>
              <a:spcAft>
                <a:spcPts val="800"/>
              </a:spcAft>
            </a:pPr>
            <a:r>
              <a:rPr lang="en-US" sz="2800" b="1" u="sng">
                <a:effectLst/>
                <a:latin typeface="Bookman Old Style" panose="02050604050505020204" pitchFamily="18" charset="0"/>
                <a:ea typeface="Calibri" panose="020F0502020204030204" pitchFamily="34" charset="0"/>
              </a:rPr>
              <a:t>in the image of the Blessed Holy One.   </a:t>
            </a:r>
          </a:p>
        </p:txBody>
      </p:sp>
    </p:spTree>
    <p:extLst>
      <p:ext uri="{BB962C8B-B14F-4D97-AF65-F5344CB8AC3E}">
        <p14:creationId xmlns:p14="http://schemas.microsoft.com/office/powerpoint/2010/main" val="767641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60A78A-4EBA-43A9-B086-0F30C9EDD66B}"/>
              </a:ext>
            </a:extLst>
          </p:cNvPr>
          <p:cNvSpPr txBox="1"/>
          <p:nvPr/>
        </p:nvSpPr>
        <p:spPr>
          <a:xfrm>
            <a:off x="66675" y="0"/>
            <a:ext cx="12125325" cy="7504490"/>
          </a:xfrm>
          <a:prstGeom prst="rect">
            <a:avLst/>
          </a:prstGeom>
          <a:noFill/>
        </p:spPr>
        <p:txBody>
          <a:bodyPr wrap="square">
            <a:spAutoFit/>
          </a:bodyPr>
          <a:lstStyle/>
          <a:p>
            <a:pPr algn="ctr"/>
            <a:r>
              <a:rPr lang="he-IL" sz="1800" b="1">
                <a:effectLst/>
                <a:latin typeface="Bookman Old Style" panose="02050604050505020204" pitchFamily="18" charset="0"/>
                <a:ea typeface="Calibri" panose="020F0502020204030204" pitchFamily="34" charset="0"/>
              </a:rPr>
              <a:t>, </a:t>
            </a:r>
            <a:endParaRPr lang="en-US" sz="1800" b="1">
              <a:effectLst/>
              <a:latin typeface="Bookman Old Style" panose="02050604050505020204" pitchFamily="18" charset="0"/>
              <a:ea typeface="Calibri" panose="020F0502020204030204" pitchFamily="34" charset="0"/>
            </a:endParaRPr>
          </a:p>
          <a:p>
            <a:pPr algn="ctr"/>
            <a:endParaRPr lang="en-US" b="1">
              <a:latin typeface="Bookman Old Style" panose="02050604050505020204" pitchFamily="18" charset="0"/>
              <a:ea typeface="Calibri" panose="020F0502020204030204" pitchFamily="34" charset="0"/>
            </a:endParaRPr>
          </a:p>
          <a:p>
            <a:pPr algn="ctr"/>
            <a:endParaRPr lang="en-US" sz="1800" b="1">
              <a:effectLst/>
              <a:latin typeface="Bookman Old Style" panose="02050604050505020204" pitchFamily="18" charset="0"/>
              <a:ea typeface="Calibri" panose="020F0502020204030204" pitchFamily="34" charset="0"/>
            </a:endParaRPr>
          </a:p>
          <a:p>
            <a:pPr algn="ctr"/>
            <a:endParaRPr lang="en-US" b="1">
              <a:latin typeface="Bookman Old Style" panose="02050604050505020204" pitchFamily="18" charset="0"/>
              <a:ea typeface="Calibri" panose="020F0502020204030204" pitchFamily="34" charset="0"/>
            </a:endParaRPr>
          </a:p>
          <a:p>
            <a:pPr algn="ctr"/>
            <a:r>
              <a:rPr lang="he-IL" sz="1800" b="1">
                <a:effectLst/>
                <a:latin typeface="Bookman Old Style" panose="02050604050505020204" pitchFamily="18" charset="0"/>
                <a:ea typeface="Calibri" panose="020F0502020204030204" pitchFamily="34" charset="0"/>
              </a:rPr>
              <a:t>דְּאִם חָסֵר חַד לַאו אִיהוּ בְּצַלְמוֹ דְקוּדְשָׁא בְּרִיךְ הוּא:</a:t>
            </a:r>
            <a:endParaRPr lang="en-US" sz="1800" b="1">
              <a:effectLst/>
              <a:latin typeface="Bookman Old Style" panose="02050604050505020204" pitchFamily="18" charset="0"/>
              <a:ea typeface="Calibri" panose="020F0502020204030204" pitchFamily="34" charset="0"/>
            </a:endParaRPr>
          </a:p>
          <a:p>
            <a:pPr algn="ctr"/>
            <a:endParaRPr lang="en-US" sz="1800" b="1">
              <a:effectLst/>
              <a:latin typeface="Bookman Old Style" panose="02050604050505020204" pitchFamily="18" charset="0"/>
              <a:ea typeface="Calibri" panose="020F0502020204030204" pitchFamily="34" charset="0"/>
            </a:endParaRPr>
          </a:p>
          <a:p>
            <a:pPr algn="ctr">
              <a:lnSpc>
                <a:spcPct val="150000"/>
              </a:lnSpc>
            </a:pPr>
            <a:r>
              <a:rPr lang="en-US" sz="2800" b="1">
                <a:effectLst/>
                <a:latin typeface="Bookman Old Style" panose="02050604050505020204" pitchFamily="18" charset="0"/>
                <a:ea typeface="Calibri" panose="020F0502020204030204" pitchFamily="34" charset="0"/>
              </a:rPr>
              <a:t>For if one is lacking, </a:t>
            </a:r>
          </a:p>
          <a:p>
            <a:pPr algn="ctr">
              <a:lnSpc>
                <a:spcPct val="150000"/>
              </a:lnSpc>
            </a:pPr>
            <a:r>
              <a:rPr lang="en-US" sz="2800" b="1">
                <a:latin typeface="Bookman Old Style" panose="02050604050505020204" pitchFamily="18" charset="0"/>
                <a:ea typeface="Calibri" panose="020F0502020204030204" pitchFamily="34" charset="0"/>
              </a:rPr>
              <a:t>The person </a:t>
            </a:r>
            <a:r>
              <a:rPr lang="en-US" sz="2800" b="1">
                <a:effectLst/>
                <a:latin typeface="Bookman Old Style" panose="02050604050505020204" pitchFamily="18" charset="0"/>
                <a:ea typeface="Calibri" panose="020F0502020204030204" pitchFamily="34" charset="0"/>
              </a:rPr>
              <a:t>is not </a:t>
            </a:r>
          </a:p>
          <a:p>
            <a:pPr algn="ctr">
              <a:lnSpc>
                <a:spcPct val="150000"/>
              </a:lnSpc>
            </a:pPr>
            <a:r>
              <a:rPr lang="en-US" sz="2800" b="1">
                <a:effectLst/>
                <a:latin typeface="Bookman Old Style" panose="02050604050505020204" pitchFamily="18" charset="0"/>
                <a:ea typeface="Calibri" panose="020F0502020204030204" pitchFamily="34" charset="0"/>
              </a:rPr>
              <a:t>in the image </a:t>
            </a:r>
          </a:p>
          <a:p>
            <a:pPr algn="ctr">
              <a:lnSpc>
                <a:spcPct val="150000"/>
              </a:lnSpc>
            </a:pPr>
            <a:r>
              <a:rPr lang="en-US" sz="2800" b="1">
                <a:effectLst/>
                <a:latin typeface="Bookman Old Style" panose="02050604050505020204" pitchFamily="18" charset="0"/>
                <a:ea typeface="Calibri" panose="020F0502020204030204" pitchFamily="34" charset="0"/>
              </a:rPr>
              <a:t>of the Blessed Holy One.</a:t>
            </a:r>
          </a:p>
          <a:p>
            <a:pPr algn="ctr">
              <a:lnSpc>
                <a:spcPct val="150000"/>
              </a:lnSpc>
            </a:pPr>
            <a:endParaRPr lang="en-US" sz="28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endParaRPr lang="en-US" sz="2800"/>
          </a:p>
        </p:txBody>
      </p:sp>
    </p:spTree>
    <p:extLst>
      <p:ext uri="{BB962C8B-B14F-4D97-AF65-F5344CB8AC3E}">
        <p14:creationId xmlns:p14="http://schemas.microsoft.com/office/powerpoint/2010/main" val="3396785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991824-AE45-426C-9AFB-D4ADA6D8033C}"/>
              </a:ext>
            </a:extLst>
          </p:cNvPr>
          <p:cNvSpPr txBox="1"/>
          <p:nvPr/>
        </p:nvSpPr>
        <p:spPr>
          <a:xfrm>
            <a:off x="0" y="0"/>
            <a:ext cx="12192000" cy="7563289"/>
          </a:xfrm>
          <a:prstGeom prst="rect">
            <a:avLst/>
          </a:prstGeom>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algn="ctr">
              <a:lnSpc>
                <a:spcPct val="107000"/>
              </a:lnSpc>
              <a:spcBef>
                <a:spcPts val="0"/>
              </a:spcBef>
              <a:spcAft>
                <a:spcPts val="800"/>
              </a:spcAft>
            </a:pPr>
            <a:endParaRPr lang="en-US" sz="40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40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Gilgul</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As</a:t>
            </a: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 the Unification</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of </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the Multi-Faceted </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Self</a:t>
            </a:r>
          </a:p>
          <a:p>
            <a:pPr marL="0" marR="0" algn="ctr">
              <a:lnSpc>
                <a:spcPct val="107000"/>
              </a:lnSpc>
              <a:spcBef>
                <a:spcPts val="0"/>
              </a:spcBef>
              <a:spcAft>
                <a:spcPts val="800"/>
              </a:spcAft>
            </a:pP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 </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14548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EBDF9C-C7EB-460C-A5D3-EC395520F790}"/>
              </a:ext>
            </a:extLst>
          </p:cNvPr>
          <p:cNvSpPr txBox="1"/>
          <p:nvPr/>
        </p:nvSpPr>
        <p:spPr>
          <a:xfrm>
            <a:off x="0" y="0"/>
            <a:ext cx="12192000" cy="5827493"/>
          </a:xfrm>
          <a:prstGeom prst="rect">
            <a:avLst/>
          </a:prstGeom>
          <a:noFill/>
        </p:spPr>
        <p:txBody>
          <a:bodyPr wrap="square">
            <a:spAutoFit/>
          </a:bodyPr>
          <a:lstStyle/>
          <a:p>
            <a:pPr marL="0" marR="0">
              <a:lnSpc>
                <a:spcPct val="150000"/>
              </a:lnSpc>
              <a:spcBef>
                <a:spcPts val="0"/>
              </a:spcBef>
              <a:spcAft>
                <a:spcPts val="800"/>
              </a:spcAft>
            </a:pPr>
            <a:r>
              <a:rPr lang="en-US" sz="2500" b="1" i="1" u="sng">
                <a:effectLst/>
                <a:latin typeface="Bookman Old Style" panose="02050604050505020204" pitchFamily="18" charset="0"/>
                <a:ea typeface="Calibri" panose="020F0502020204030204" pitchFamily="34" charset="0"/>
                <a:cs typeface="Arial" panose="020B0604020202020204" pitchFamily="34" charset="0"/>
              </a:rPr>
              <a:t>Reminder: </a:t>
            </a:r>
            <a:endParaRPr lang="en-US" sz="2500" b="1">
              <a:effectLst/>
              <a:latin typeface="Bookman Old Style" panose="02050604050505020204" pitchFamily="18" charset="0"/>
              <a:ea typeface="Calibri" panose="020F0502020204030204" pitchFamily="34" charset="0"/>
              <a:cs typeface="Arial" panose="020B0604020202020204" pitchFamily="34" charset="0"/>
            </a:endParaRPr>
          </a:p>
          <a:p>
            <a:pPr marL="0" marR="0">
              <a:lnSpc>
                <a:spcPct val="150000"/>
              </a:lnSpc>
              <a:spcBef>
                <a:spcPts val="0"/>
              </a:spcBef>
              <a:spcAft>
                <a:spcPts val="800"/>
              </a:spcAft>
            </a:pPr>
            <a:r>
              <a:rPr lang="en-US" sz="2500" b="1" i="1">
                <a:effectLst/>
                <a:latin typeface="Bookman Old Style" panose="02050604050505020204" pitchFamily="18" charset="0"/>
                <a:ea typeface="Calibri" panose="020F0502020204030204" pitchFamily="34" charset="0"/>
                <a:cs typeface="Arial" panose="020B0604020202020204" pitchFamily="34" charset="0"/>
              </a:rPr>
              <a:t>In the Zohar, there are three soul-levels that a person can attain. These terms are difficult to translate, so I generally </a:t>
            </a:r>
            <a:r>
              <a:rPr lang="en-US" sz="2500" b="1" i="1">
                <a:latin typeface="Bookman Old Style" panose="02050604050505020204" pitchFamily="18" charset="0"/>
                <a:ea typeface="Calibri" panose="020F0502020204030204" pitchFamily="34" charset="0"/>
                <a:cs typeface="Arial" panose="020B0604020202020204" pitchFamily="34" charset="0"/>
              </a:rPr>
              <a:t>transliterate </a:t>
            </a:r>
            <a:r>
              <a:rPr lang="en-US" sz="2500" b="1" i="1">
                <a:effectLst/>
                <a:latin typeface="Bookman Old Style" panose="02050604050505020204" pitchFamily="18" charset="0"/>
                <a:ea typeface="Calibri" panose="020F0502020204030204" pitchFamily="34" charset="0"/>
                <a:cs typeface="Arial" panose="020B0604020202020204" pitchFamily="34" charset="0"/>
              </a:rPr>
              <a:t>them.  Rabbinic literature uses the terms as synonyms. The Zohar, however, treats them as distinct levels, as we saw in previous sessions, both during and after biological life:</a:t>
            </a:r>
          </a:p>
          <a:p>
            <a:pPr lvl="5">
              <a:lnSpc>
                <a:spcPct val="150000"/>
              </a:lnSpc>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1) </a:t>
            </a:r>
            <a:r>
              <a:rPr lang="en-US" sz="2800" b="1" u="sng">
                <a:effectLst/>
                <a:latin typeface="Bookman Old Style" panose="02050604050505020204" pitchFamily="18" charset="0"/>
                <a:ea typeface="Calibri" panose="020F0502020204030204" pitchFamily="34" charset="0"/>
                <a:cs typeface="Arial" panose="020B0604020202020204" pitchFamily="34" charset="0"/>
              </a:rPr>
              <a:t>Nefesh</a:t>
            </a:r>
            <a:r>
              <a:rPr lang="en-US" sz="2800" b="1" i="1">
                <a:effectLst/>
                <a:latin typeface="Bookman Old Style" panose="02050604050505020204" pitchFamily="18" charset="0"/>
                <a:ea typeface="Calibri" panose="020F0502020204030204" pitchFamily="34" charset="0"/>
                <a:cs typeface="Arial" panose="020B0604020202020204" pitchFamily="34" charset="0"/>
              </a:rPr>
              <a:t> (rough translation: “vitality”)</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lvl="5">
              <a:lnSpc>
                <a:spcPct val="150000"/>
              </a:lnSpc>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2) </a:t>
            </a:r>
            <a:r>
              <a:rPr lang="en-US" sz="2800" b="1" u="sng">
                <a:effectLst/>
                <a:latin typeface="Bookman Old Style" panose="02050604050505020204" pitchFamily="18" charset="0"/>
                <a:ea typeface="Calibri" panose="020F0502020204030204" pitchFamily="34" charset="0"/>
                <a:cs typeface="Arial" panose="020B0604020202020204" pitchFamily="34" charset="0"/>
              </a:rPr>
              <a:t>Ru’aḥ</a:t>
            </a:r>
            <a:r>
              <a:rPr lang="en-US" sz="2800" b="1" i="1" u="sng">
                <a:effectLst/>
                <a:latin typeface="Bookman Old Style" panose="02050604050505020204" pitchFamily="18" charset="0"/>
                <a:ea typeface="Calibri" panose="020F0502020204030204" pitchFamily="34" charset="0"/>
                <a:cs typeface="Arial" panose="020B0604020202020204" pitchFamily="34" charset="0"/>
              </a:rPr>
              <a:t> </a:t>
            </a:r>
            <a:r>
              <a:rPr lang="en-US" sz="2800" b="1" i="1">
                <a:effectLst/>
                <a:latin typeface="Bookman Old Style" panose="02050604050505020204" pitchFamily="18" charset="0"/>
                <a:ea typeface="Calibri" panose="020F0502020204030204" pitchFamily="34" charset="0"/>
                <a:cs typeface="Arial" panose="020B0604020202020204" pitchFamily="34" charset="0"/>
              </a:rPr>
              <a:t>(rough translation: “spirit”)</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lvl="5">
              <a:lnSpc>
                <a:spcPct val="150000"/>
              </a:lnSpc>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3) </a:t>
            </a:r>
            <a:r>
              <a:rPr lang="en-US" sz="2800" b="1" u="sng">
                <a:effectLst/>
                <a:latin typeface="Bookman Old Style" panose="02050604050505020204" pitchFamily="18" charset="0"/>
                <a:ea typeface="Calibri" panose="020F0502020204030204" pitchFamily="34" charset="0"/>
                <a:cs typeface="Arial" panose="020B0604020202020204" pitchFamily="34" charset="0"/>
              </a:rPr>
              <a:t>Neshama</a:t>
            </a:r>
            <a:r>
              <a:rPr lang="en-US" sz="2800" b="1" i="1">
                <a:effectLst/>
                <a:latin typeface="Bookman Old Style" panose="02050604050505020204" pitchFamily="18" charset="0"/>
                <a:ea typeface="Calibri" panose="020F0502020204030204" pitchFamily="34" charset="0"/>
                <a:cs typeface="Arial" panose="020B0604020202020204" pitchFamily="34" charset="0"/>
              </a:rPr>
              <a:t> (rough translation: “soul”)</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79694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6A4664-1498-4483-89A9-1DAA7742F495}"/>
              </a:ext>
            </a:extLst>
          </p:cNvPr>
          <p:cNvSpPr txBox="1"/>
          <p:nvPr/>
        </p:nvSpPr>
        <p:spPr>
          <a:xfrm>
            <a:off x="-1" y="0"/>
            <a:ext cx="12258675" cy="6033190"/>
          </a:xfrm>
          <a:prstGeom prst="rect">
            <a:avLst/>
          </a:prstGeom>
          <a:noFill/>
        </p:spPr>
        <p:txBody>
          <a:bodyPr wrap="square">
            <a:spAutoFit/>
          </a:bodyPr>
          <a:lstStyle/>
          <a:p>
            <a:pPr marL="285750" marR="0" indent="-285750" algn="ctr">
              <a:lnSpc>
                <a:spcPct val="107000"/>
              </a:lnSpc>
              <a:spcBef>
                <a:spcPts val="0"/>
              </a:spcBef>
              <a:spcAft>
                <a:spcPts val="800"/>
              </a:spcAft>
              <a:buFont typeface="Wingdings" panose="05000000000000000000" pitchFamily="2" charset="2"/>
              <a:buChar char="Ø"/>
            </a:pPr>
            <a:r>
              <a:rPr lang="en-US" sz="1800" b="1" u="sng">
                <a:effectLst/>
                <a:latin typeface="Bookman Old Style" panose="02050604050505020204" pitchFamily="18" charset="0"/>
                <a:ea typeface="Calibri" panose="020F0502020204030204" pitchFamily="34" charset="0"/>
              </a:rPr>
              <a:t>Haim Vital  (1543-1620), Sha’ar Ha-Gilgulim – “Gate of Reincarnations”</a:t>
            </a:r>
          </a:p>
          <a:p>
            <a:pPr marL="285750" marR="0" indent="-285750" algn="ctr" rtl="1">
              <a:lnSpc>
                <a:spcPct val="107000"/>
              </a:lnSpc>
              <a:spcBef>
                <a:spcPts val="0"/>
              </a:spcBef>
              <a:spcAft>
                <a:spcPts val="800"/>
              </a:spcAft>
              <a:buFont typeface="Wingdings" panose="05000000000000000000" pitchFamily="2" charset="2"/>
              <a:buChar char="Ø"/>
            </a:pPr>
            <a:endParaRPr lang="en-US" b="1" u="sng">
              <a:latin typeface="Bookman Old Style" panose="02050604050505020204" pitchFamily="18" charset="0"/>
              <a:ea typeface="Calibri" panose="020F0502020204030204" pitchFamily="34" charset="0"/>
            </a:endParaRPr>
          </a:p>
          <a:p>
            <a:pPr marL="0" marR="0" algn="ctr" rtl="1">
              <a:lnSpc>
                <a:spcPct val="107000"/>
              </a:lnSpc>
              <a:spcBef>
                <a:spcPts val="0"/>
              </a:spcBef>
              <a:spcAft>
                <a:spcPts val="800"/>
              </a:spcAft>
            </a:pPr>
            <a:r>
              <a:rPr lang="en-US" sz="1800" b="1">
                <a:effectLst/>
                <a:latin typeface="Bookman Old Style" panose="02050604050505020204" pitchFamily="18" charset="0"/>
                <a:ea typeface="Calibri" panose="020F0502020204030204" pitchFamily="34" charset="0"/>
              </a:rPr>
              <a:t> </a:t>
            </a:r>
            <a:r>
              <a:rPr lang="he-IL" sz="1800" b="1">
                <a:effectLst/>
                <a:latin typeface="Bookman Old Style" panose="02050604050505020204" pitchFamily="18" charset="0"/>
                <a:ea typeface="Calibri" panose="020F0502020204030204" pitchFamily="34" charset="0"/>
              </a:rPr>
              <a:t>הנה בעת שנולד גוף האדם </a:t>
            </a:r>
            <a:r>
              <a:rPr lang="en-US" sz="1800" b="1">
                <a:effectLst/>
                <a:latin typeface="Bookman Old Style" panose="02050604050505020204" pitchFamily="18" charset="0"/>
                <a:ea typeface="Calibri" panose="020F0502020204030204" pitchFamily="34" charset="0"/>
              </a:rPr>
              <a:t> …</a:t>
            </a:r>
            <a:r>
              <a:rPr lang="he-IL" sz="1800" b="1">
                <a:effectLst/>
                <a:latin typeface="Bookman Old Style" panose="02050604050505020204" pitchFamily="18" charset="0"/>
                <a:ea typeface="Calibri" panose="020F0502020204030204" pitchFamily="34" charset="0"/>
              </a:rPr>
              <a:t>, נכנסת בו הנפש שלו, ואם יוכשרו מעשיו, יזכה ויכנס בו הרוח בתשלום שנת השלש עשרה שאז נקרא איש גמור </a:t>
            </a:r>
            <a:r>
              <a:rPr lang="en-US" sz="1800" b="1">
                <a:effectLst/>
                <a:latin typeface="Bookman Old Style" panose="02050604050505020204" pitchFamily="18" charset="0"/>
                <a:ea typeface="Calibri" panose="020F0502020204030204" pitchFamily="34" charset="0"/>
              </a:rPr>
              <a:t>…</a:t>
            </a:r>
            <a:r>
              <a:rPr lang="he-IL" sz="1800" b="1">
                <a:effectLst/>
                <a:latin typeface="Bookman Old Style" panose="02050604050505020204" pitchFamily="18" charset="0"/>
                <a:ea typeface="Calibri" panose="020F0502020204030204" pitchFamily="34" charset="0"/>
              </a:rPr>
              <a:t>ואם יוכשרו עוד מעשיו מאז ואילך, נכנסת בו הנשמה בתשלום שנת העשרים</a:t>
            </a:r>
            <a:r>
              <a:rPr lang="en-US" sz="1800" b="1">
                <a:effectLst/>
                <a:latin typeface="Bookman Old Style" panose="02050604050505020204" pitchFamily="18" charset="0"/>
                <a:ea typeface="Calibri" panose="020F0502020204030204" pitchFamily="34" charset="0"/>
              </a:rPr>
              <a:t> </a:t>
            </a:r>
          </a:p>
          <a:p>
            <a:pPr algn="ctr">
              <a:lnSpc>
                <a:spcPct val="150000"/>
              </a:lnSpc>
            </a:pPr>
            <a:r>
              <a:rPr lang="en-US" sz="1800" b="1">
                <a:effectLst/>
                <a:latin typeface="Bookman Old Style" panose="02050604050505020204" pitchFamily="18" charset="0"/>
                <a:ea typeface="Calibri" panose="020F0502020204030204" pitchFamily="34" charset="0"/>
              </a:rPr>
              <a:t> </a:t>
            </a:r>
            <a:r>
              <a:rPr lang="en-US" sz="2800" b="1">
                <a:effectLst/>
                <a:latin typeface="Bookman Old Style" panose="02050604050505020204" pitchFamily="18" charset="0"/>
                <a:ea typeface="Calibri" panose="020F0502020204030204" pitchFamily="34" charset="0"/>
              </a:rPr>
              <a:t>When the body of a person is born … </a:t>
            </a:r>
          </a:p>
          <a:p>
            <a:pPr algn="ctr">
              <a:lnSpc>
                <a:spcPct val="150000"/>
              </a:lnSpc>
            </a:pPr>
            <a:r>
              <a:rPr lang="en-US" sz="2800" b="1">
                <a:effectLst/>
                <a:latin typeface="Bookman Old Style" panose="02050604050505020204" pitchFamily="18" charset="0"/>
                <a:ea typeface="Calibri" panose="020F0502020204030204" pitchFamily="34" charset="0"/>
              </a:rPr>
              <a:t>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enters him. </a:t>
            </a:r>
          </a:p>
          <a:p>
            <a:pPr algn="ctr">
              <a:lnSpc>
                <a:spcPct val="150000"/>
              </a:lnSpc>
            </a:pPr>
            <a:r>
              <a:rPr lang="en-US" sz="2800" b="1">
                <a:effectLst/>
                <a:latin typeface="Bookman Old Style" panose="02050604050505020204" pitchFamily="18" charset="0"/>
                <a:ea typeface="Calibri" panose="020F0502020204030204" pitchFamily="34" charset="0"/>
              </a:rPr>
              <a:t>If his actions are fitting, </a:t>
            </a:r>
          </a:p>
          <a:p>
            <a:pPr algn="ctr">
              <a:lnSpc>
                <a:spcPct val="150000"/>
              </a:lnSpc>
            </a:pPr>
            <a:r>
              <a:rPr lang="en-US" sz="2800" b="1">
                <a:effectLst/>
                <a:latin typeface="Bookman Old Style" panose="02050604050505020204" pitchFamily="18" charset="0"/>
                <a:ea typeface="Calibri" panose="020F0502020204030204" pitchFamily="34" charset="0"/>
              </a:rPr>
              <a:t>he will merit his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t>
            </a:r>
          </a:p>
          <a:p>
            <a:pPr algn="ctr">
              <a:lnSpc>
                <a:spcPct val="150000"/>
              </a:lnSpc>
            </a:pPr>
            <a:r>
              <a:rPr lang="en-US" sz="2800" b="1">
                <a:effectLst/>
                <a:latin typeface="Bookman Old Style" panose="02050604050505020204" pitchFamily="18" charset="0"/>
                <a:ea typeface="Calibri" panose="020F0502020204030204" pitchFamily="34" charset="0"/>
              </a:rPr>
              <a:t>which will enter him </a:t>
            </a:r>
          </a:p>
          <a:p>
            <a:pPr algn="ctr">
              <a:lnSpc>
                <a:spcPct val="150000"/>
              </a:lnSpc>
            </a:pPr>
            <a:r>
              <a:rPr lang="en-US" sz="2800" b="1">
                <a:effectLst/>
                <a:latin typeface="Bookman Old Style" panose="02050604050505020204" pitchFamily="18" charset="0"/>
                <a:ea typeface="Calibri" panose="020F0502020204030204" pitchFamily="34" charset="0"/>
              </a:rPr>
              <a:t>at the completion of his thirteenth year, </a:t>
            </a:r>
          </a:p>
          <a:p>
            <a:pPr algn="ctr">
              <a:lnSpc>
                <a:spcPct val="150000"/>
              </a:lnSpc>
            </a:pPr>
            <a:r>
              <a:rPr lang="en-US" sz="2800" b="1">
                <a:effectLst/>
                <a:latin typeface="Bookman Old Style" panose="02050604050505020204" pitchFamily="18" charset="0"/>
                <a:ea typeface="Calibri" panose="020F0502020204030204" pitchFamily="34" charset="0"/>
              </a:rPr>
              <a:t>when he is called a “complete person</a:t>
            </a:r>
            <a:r>
              <a:rPr lang="en-US" sz="2800" b="1">
                <a:latin typeface="Bookman Old Style" panose="02050604050505020204" pitchFamily="18" charset="0"/>
                <a:ea typeface="Calibri" panose="020F0502020204030204" pitchFamily="34" charset="0"/>
              </a:rPr>
              <a:t>”…. </a:t>
            </a:r>
            <a:r>
              <a:rPr lang="en-US" sz="2800" b="1">
                <a:effectLst/>
                <a:latin typeface="Bookman Old Style" panose="02050604050505020204" pitchFamily="18" charset="0"/>
                <a:ea typeface="Calibri" panose="020F0502020204030204" pitchFamily="34" charset="0"/>
              </a:rPr>
              <a:t> </a:t>
            </a:r>
            <a:endParaRPr lang="en-US" sz="2800" b="1">
              <a:latin typeface="Bookman Old Style" panose="02050604050505020204" pitchFamily="18" charset="0"/>
            </a:endParaRPr>
          </a:p>
        </p:txBody>
      </p:sp>
    </p:spTree>
    <p:extLst>
      <p:ext uri="{BB962C8B-B14F-4D97-AF65-F5344CB8AC3E}">
        <p14:creationId xmlns:p14="http://schemas.microsoft.com/office/powerpoint/2010/main" val="2946199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977877-F6D2-48F3-BCA6-6FDB1402B179}"/>
              </a:ext>
            </a:extLst>
          </p:cNvPr>
          <p:cNvSpPr txBox="1"/>
          <p:nvPr/>
        </p:nvSpPr>
        <p:spPr>
          <a:xfrm>
            <a:off x="0" y="0"/>
            <a:ext cx="12192000" cy="4547720"/>
          </a:xfrm>
          <a:prstGeom prst="rect">
            <a:avLst/>
          </a:prstGeom>
          <a:noFill/>
        </p:spPr>
        <p:txBody>
          <a:bodyPr wrap="square">
            <a:spAutoFit/>
          </a:bodyPr>
          <a:lstStyle/>
          <a:p>
            <a:pPr algn="ctr" rtl="1"/>
            <a:r>
              <a:rPr lang="en-US" sz="2800" b="1">
                <a:effectLst/>
                <a:latin typeface="Bookman Old Style" panose="02050604050505020204" pitchFamily="18" charset="0"/>
                <a:ea typeface="Calibri" panose="020F0502020204030204" pitchFamily="34" charset="0"/>
              </a:rPr>
              <a:t>…</a:t>
            </a:r>
            <a:r>
              <a:rPr lang="he-IL" sz="2200" b="1">
                <a:effectLst/>
                <a:latin typeface="Bookman Old Style" panose="02050604050505020204" pitchFamily="18" charset="0"/>
                <a:ea typeface="Calibri" panose="020F0502020204030204" pitchFamily="34" charset="0"/>
              </a:rPr>
              <a:t>ואם יוכשרו עוד מעשיו מאז ואילך, נכנסת בו הנשמה בתשלום שנת העשרים</a:t>
            </a:r>
            <a:endParaRPr lang="en-US" sz="2200" b="1">
              <a:effectLst/>
              <a:latin typeface="Bookman Old Style" panose="02050604050505020204" pitchFamily="18" charset="0"/>
              <a:ea typeface="Calibri" panose="020F0502020204030204" pitchFamily="34" charset="0"/>
            </a:endParaRPr>
          </a:p>
          <a:p>
            <a:pPr algn="ctr"/>
            <a:endParaRPr lang="en-US" sz="2800" b="1">
              <a:effectLst/>
              <a:latin typeface="Bookman Old Style" panose="02050604050505020204" pitchFamily="18" charset="0"/>
              <a:ea typeface="Calibri" panose="020F0502020204030204" pitchFamily="34" charset="0"/>
            </a:endParaRPr>
          </a:p>
          <a:p>
            <a:pPr algn="ctr"/>
            <a:endParaRPr lang="en-US" sz="2800" b="1">
              <a:latin typeface="Bookman Old Style" panose="02050604050505020204" pitchFamily="18" charset="0"/>
              <a:ea typeface="Calibri" panose="020F0502020204030204" pitchFamily="34" charset="0"/>
            </a:endParaRPr>
          </a:p>
          <a:p>
            <a:pPr algn="ctr">
              <a:lnSpc>
                <a:spcPct val="150000"/>
              </a:lnSpc>
            </a:pPr>
            <a:r>
              <a:rPr lang="en-US" sz="2800" b="1">
                <a:effectLst/>
                <a:latin typeface="Bookman Old Style" panose="02050604050505020204" pitchFamily="18" charset="0"/>
                <a:ea typeface="Calibri" panose="020F0502020204030204" pitchFamily="34" charset="0"/>
              </a:rPr>
              <a:t>If henceforth his actions </a:t>
            </a:r>
          </a:p>
          <a:p>
            <a:pPr algn="ctr">
              <a:lnSpc>
                <a:spcPct val="150000"/>
              </a:lnSpc>
            </a:pPr>
            <a:r>
              <a:rPr lang="en-US" sz="2800" b="1">
                <a:effectLst/>
                <a:latin typeface="Bookman Old Style" panose="02050604050505020204" pitchFamily="18" charset="0"/>
                <a:ea typeface="Calibri" panose="020F0502020204030204" pitchFamily="34" charset="0"/>
              </a:rPr>
              <a:t>are </a:t>
            </a:r>
            <a:r>
              <a:rPr lang="en-US" sz="2800" b="1">
                <a:latin typeface="Bookman Old Style" panose="02050604050505020204" pitchFamily="18" charset="0"/>
                <a:ea typeface="Calibri" panose="020F0502020204030204" pitchFamily="34" charset="0"/>
              </a:rPr>
              <a:t>even more</a:t>
            </a:r>
            <a:r>
              <a:rPr lang="en-US" sz="2800" b="1">
                <a:effectLst/>
                <a:latin typeface="Bookman Old Style" panose="02050604050505020204" pitchFamily="18" charset="0"/>
                <a:ea typeface="Calibri" panose="020F0502020204030204" pitchFamily="34" charset="0"/>
              </a:rPr>
              <a:t> fitting, </a:t>
            </a:r>
          </a:p>
          <a:p>
            <a:pPr algn="ctr">
              <a:lnSpc>
                <a:spcPct val="150000"/>
              </a:lnSpc>
            </a:pPr>
            <a:r>
              <a:rPr lang="en-US" sz="2800" b="1">
                <a:effectLst/>
                <a:latin typeface="Bookman Old Style" panose="02050604050505020204" pitchFamily="18" charset="0"/>
                <a:ea typeface="Calibri" panose="020F0502020204030204" pitchFamily="34" charset="0"/>
              </a:rPr>
              <a:t>then his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a:t>
            </a:r>
          </a:p>
          <a:p>
            <a:pPr algn="ctr">
              <a:lnSpc>
                <a:spcPct val="150000"/>
              </a:lnSpc>
            </a:pPr>
            <a:r>
              <a:rPr lang="en-US" sz="2800" b="1">
                <a:effectLst/>
                <a:latin typeface="Bookman Old Style" panose="02050604050505020204" pitchFamily="18" charset="0"/>
                <a:ea typeface="Calibri" panose="020F0502020204030204" pitchFamily="34" charset="0"/>
              </a:rPr>
              <a:t>will enter him </a:t>
            </a:r>
          </a:p>
          <a:p>
            <a:pPr algn="ctr">
              <a:lnSpc>
                <a:spcPct val="150000"/>
              </a:lnSpc>
            </a:pPr>
            <a:r>
              <a:rPr lang="en-US" sz="2800" b="1">
                <a:effectLst/>
                <a:latin typeface="Bookman Old Style" panose="02050604050505020204" pitchFamily="18" charset="0"/>
                <a:ea typeface="Calibri" panose="020F0502020204030204" pitchFamily="34" charset="0"/>
              </a:rPr>
              <a:t>at the completion of his twentieth year,</a:t>
            </a:r>
            <a:endParaRPr lang="en-US" sz="2800"/>
          </a:p>
        </p:txBody>
      </p:sp>
    </p:spTree>
    <p:extLst>
      <p:ext uri="{BB962C8B-B14F-4D97-AF65-F5344CB8AC3E}">
        <p14:creationId xmlns:p14="http://schemas.microsoft.com/office/powerpoint/2010/main" val="2187057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B22B00-F220-4BDA-8A70-7422929E0AD6}"/>
              </a:ext>
            </a:extLst>
          </p:cNvPr>
          <p:cNvSpPr txBox="1"/>
          <p:nvPr/>
        </p:nvSpPr>
        <p:spPr>
          <a:xfrm>
            <a:off x="0" y="0"/>
            <a:ext cx="12020550" cy="5859104"/>
          </a:xfrm>
          <a:prstGeom prst="rect">
            <a:avLst/>
          </a:prstGeom>
          <a:noFill/>
        </p:spPr>
        <p:txBody>
          <a:bodyPr wrap="square">
            <a:spAutoFit/>
          </a:bodyPr>
          <a:lstStyle/>
          <a:p>
            <a:pPr marL="0" marR="0" algn="ctr" rtl="1">
              <a:lnSpc>
                <a:spcPct val="107000"/>
              </a:lnSpc>
              <a:spcBef>
                <a:spcPts val="0"/>
              </a:spcBef>
              <a:spcAft>
                <a:spcPts val="800"/>
              </a:spcAft>
            </a:pPr>
            <a:r>
              <a:rPr lang="he-IL" sz="2200" b="1">
                <a:effectLst/>
                <a:latin typeface="Bookman Old Style" panose="02050604050505020204" pitchFamily="18" charset="0"/>
                <a:ea typeface="Calibri" panose="020F0502020204030204" pitchFamily="34" charset="0"/>
              </a:rPr>
              <a:t>אבל אם לא תקן את הרוח לגמרי, לא תכנס בו הנשמה, ויהיו בו נו"ר [נפש ורוח] בלבד. וכן אם לא תקן את הנפש לגמרי, אין בו רק נפש בלבד, וישאר מבלי רוח ונשמה, וישארו הרוח והנשמה באתר ידוע לקב"ה</a:t>
            </a:r>
            <a:r>
              <a:rPr lang="en-US" sz="22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However, if he does not completely rectify his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then the </a:t>
            </a:r>
            <a:r>
              <a:rPr lang="en-US" sz="2800" b="1" i="1">
                <a:effectLst/>
                <a:latin typeface="Bookman Old Style" panose="02050604050505020204" pitchFamily="18" charset="0"/>
                <a:ea typeface="Calibri" panose="020F0502020204030204" pitchFamily="34" charset="0"/>
              </a:rPr>
              <a:t>Neshamah </a:t>
            </a:r>
            <a:r>
              <a:rPr lang="en-US" sz="2800" b="1">
                <a:effectLst/>
                <a:latin typeface="Bookman Old Style" panose="02050604050505020204" pitchFamily="18" charset="0"/>
                <a:ea typeface="Calibri" panose="020F0502020204030204" pitchFamily="34" charset="0"/>
              </a:rPr>
              <a:t>will not enter him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and only 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and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will be in him.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Likewise, if he doesn’t completely rectify 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then he will only have 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he will remain without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and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The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and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will remain in a place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known to the Blessed Holy One….  </a:t>
            </a:r>
          </a:p>
        </p:txBody>
      </p:sp>
    </p:spTree>
    <p:extLst>
      <p:ext uri="{BB962C8B-B14F-4D97-AF65-F5344CB8AC3E}">
        <p14:creationId xmlns:p14="http://schemas.microsoft.com/office/powerpoint/2010/main" val="1613311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F8F869-02AD-4FDC-9A07-B3298FEEDCBE}"/>
              </a:ext>
            </a:extLst>
          </p:cNvPr>
          <p:cNvSpPr txBox="1"/>
          <p:nvPr/>
        </p:nvSpPr>
        <p:spPr>
          <a:xfrm>
            <a:off x="0" y="0"/>
            <a:ext cx="12192000" cy="6725559"/>
          </a:xfrm>
          <a:prstGeom prst="rect">
            <a:avLst/>
          </a:prstGeom>
          <a:noFill/>
        </p:spPr>
        <p:txBody>
          <a:bodyPr wrap="square">
            <a:spAutoFit/>
          </a:bodyPr>
          <a:lstStyle/>
          <a:p>
            <a:pPr marL="0" marR="0" algn="ctr" rtl="1">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 </a:t>
            </a:r>
            <a:r>
              <a:rPr lang="he-IL" sz="2000" b="1">
                <a:effectLst/>
                <a:latin typeface="Bookman Old Style" panose="02050604050505020204" pitchFamily="18" charset="0"/>
                <a:ea typeface="Calibri" panose="020F0502020204030204" pitchFamily="34" charset="0"/>
              </a:rPr>
              <a:t>ואמנם אם לא תקן את הנפש לגמרי בפעם א', ונפטר מן העולם, אז צריך שתחזור הנפש ההיא בגלגול, עד כמה פעמים, עד שתזדכך כל צרכה לגמרי, ואז אע"פ שנשלמה, אין הרוה שלה נכנס בה, כיון שלא נתקן הנפש אלא ע"י גלגול</a:t>
            </a:r>
            <a:r>
              <a:rPr lang="en-US" sz="2000" b="1">
                <a:effectLst/>
                <a:latin typeface="Bookman Old Style" panose="02050604050505020204" pitchFamily="18" charset="0"/>
                <a:ea typeface="Calibri" panose="020F0502020204030204" pitchFamily="34" charset="0"/>
              </a:rPr>
              <a:t>…</a:t>
            </a:r>
          </a:p>
          <a:p>
            <a:pPr algn="ctr">
              <a:lnSpc>
                <a:spcPct val="150000"/>
              </a:lnSpc>
            </a:pPr>
            <a:r>
              <a:rPr lang="en-US" sz="2800" b="1">
                <a:effectLst/>
                <a:latin typeface="Bookman Old Style" panose="02050604050505020204" pitchFamily="18" charset="0"/>
                <a:ea typeface="Calibri" panose="020F0502020204030204" pitchFamily="34" charset="0"/>
              </a:rPr>
              <a:t>Indeed, if a person does not completely rectify 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t>
            </a:r>
          </a:p>
          <a:p>
            <a:pPr algn="ctr">
              <a:lnSpc>
                <a:spcPct val="150000"/>
              </a:lnSpc>
            </a:pPr>
            <a:r>
              <a:rPr lang="en-US" sz="2800" b="1">
                <a:effectLst/>
                <a:latin typeface="Bookman Old Style" panose="02050604050505020204" pitchFamily="18" charset="0"/>
                <a:ea typeface="Calibri" panose="020F0502020204030204" pitchFamily="34" charset="0"/>
              </a:rPr>
              <a:t>the first time and leaves this world, </a:t>
            </a:r>
          </a:p>
          <a:p>
            <a:pPr algn="ctr">
              <a:lnSpc>
                <a:spcPct val="150000"/>
              </a:lnSpc>
            </a:pPr>
            <a:r>
              <a:rPr lang="en-US" sz="2800" b="1">
                <a:effectLst/>
                <a:latin typeface="Bookman Old Style" panose="02050604050505020204" pitchFamily="18" charset="0"/>
                <a:ea typeface="Calibri" panose="020F0502020204030204" pitchFamily="34" charset="0"/>
              </a:rPr>
              <a:t>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will have to reincarnate  [“come back in </a:t>
            </a:r>
            <a:r>
              <a:rPr lang="en-US" sz="2800" b="1" i="1">
                <a:effectLst/>
                <a:latin typeface="Bookman Old Style" panose="02050604050505020204" pitchFamily="18" charset="0"/>
                <a:ea typeface="Calibri" panose="020F0502020204030204" pitchFamily="34" charset="0"/>
              </a:rPr>
              <a:t>gilgul</a:t>
            </a:r>
            <a:r>
              <a:rPr lang="en-US" sz="2800" b="1">
                <a:effectLst/>
                <a:latin typeface="Bookman Old Style" panose="02050604050505020204" pitchFamily="18" charset="0"/>
                <a:ea typeface="Calibri" panose="020F0502020204030204" pitchFamily="34" charset="0"/>
              </a:rPr>
              <a:t>”], even many times, </a:t>
            </a:r>
          </a:p>
          <a:p>
            <a:pPr algn="ctr">
              <a:lnSpc>
                <a:spcPct val="150000"/>
              </a:lnSpc>
            </a:pPr>
            <a:r>
              <a:rPr lang="en-US" sz="2800" b="1">
                <a:effectLst/>
                <a:latin typeface="Bookman Old Style" panose="02050604050505020204" pitchFamily="18" charset="0"/>
                <a:ea typeface="Calibri" panose="020F0502020204030204" pitchFamily="34" charset="0"/>
              </a:rPr>
              <a:t>until it is completely refined as required. </a:t>
            </a:r>
          </a:p>
          <a:p>
            <a:pPr algn="ctr">
              <a:lnSpc>
                <a:spcPct val="150000"/>
              </a:lnSpc>
            </a:pPr>
            <a:r>
              <a:rPr lang="en-US" sz="2800" b="1">
                <a:effectLst/>
                <a:latin typeface="Bookman Old Style" panose="02050604050505020204" pitchFamily="18" charset="0"/>
                <a:ea typeface="Calibri" panose="020F0502020204030204" pitchFamily="34" charset="0"/>
              </a:rPr>
              <a:t>Then, even after [the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is completed </a:t>
            </a:r>
          </a:p>
          <a:p>
            <a:pPr algn="ctr">
              <a:lnSpc>
                <a:spcPct val="150000"/>
              </a:lnSpc>
            </a:pPr>
            <a:r>
              <a:rPr lang="en-US" sz="2800" b="1">
                <a:effectLst/>
                <a:latin typeface="Bookman Old Style" panose="02050604050505020204" pitchFamily="18" charset="0"/>
                <a:ea typeface="Calibri" panose="020F0502020204030204" pitchFamily="34" charset="0"/>
              </a:rPr>
              <a:t>its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will not enter it [during the second lifetime], </a:t>
            </a:r>
          </a:p>
          <a:p>
            <a:pPr algn="ctr">
              <a:lnSpc>
                <a:spcPct val="150000"/>
              </a:lnSpc>
            </a:pPr>
            <a:r>
              <a:rPr lang="en-US" sz="2800" b="1">
                <a:effectLst/>
                <a:latin typeface="Bookman Old Style" panose="02050604050505020204" pitchFamily="18" charset="0"/>
                <a:ea typeface="Calibri" panose="020F0502020204030204" pitchFamily="34" charset="0"/>
              </a:rPr>
              <a:t>since 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was rectified </a:t>
            </a:r>
          </a:p>
          <a:p>
            <a:pPr algn="ctr">
              <a:lnSpc>
                <a:spcPct val="150000"/>
              </a:lnSpc>
            </a:pPr>
            <a:r>
              <a:rPr lang="en-US" sz="2800" b="1">
                <a:effectLst/>
                <a:latin typeface="Bookman Old Style" panose="02050604050505020204" pitchFamily="18" charset="0"/>
                <a:ea typeface="Calibri" panose="020F0502020204030204" pitchFamily="34" charset="0"/>
              </a:rPr>
              <a:t>only through reincarnation….</a:t>
            </a:r>
            <a:endParaRPr lang="en-US" sz="2800" b="1">
              <a:latin typeface="Bookman Old Style" panose="02050604050505020204" pitchFamily="18" charset="0"/>
            </a:endParaRPr>
          </a:p>
        </p:txBody>
      </p:sp>
    </p:spTree>
    <p:extLst>
      <p:ext uri="{BB962C8B-B14F-4D97-AF65-F5344CB8AC3E}">
        <p14:creationId xmlns:p14="http://schemas.microsoft.com/office/powerpoint/2010/main" val="3860321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124917-4BF6-4EB0-8479-2ACFD95D5351}"/>
              </a:ext>
            </a:extLst>
          </p:cNvPr>
          <p:cNvSpPr txBox="1"/>
          <p:nvPr/>
        </p:nvSpPr>
        <p:spPr>
          <a:xfrm>
            <a:off x="0" y="0"/>
            <a:ext cx="12192000" cy="5941370"/>
          </a:xfrm>
          <a:prstGeom prst="rect">
            <a:avLst/>
          </a:prstGeom>
          <a:noFill/>
        </p:spPr>
        <p:txBody>
          <a:bodyPr wrap="square">
            <a:spAutoFit/>
          </a:bodyPr>
          <a:lstStyle/>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 </a:t>
            </a:r>
            <a:r>
              <a:rPr lang="he-IL" sz="2100" b="1">
                <a:effectLst/>
                <a:latin typeface="Bookman Old Style" panose="02050604050505020204" pitchFamily="18" charset="0"/>
                <a:ea typeface="Calibri" panose="020F0502020204030204" pitchFamily="34" charset="0"/>
              </a:rPr>
              <a:t> ולכן צריך שיפטר מן העולם, ותחזור הנפש להתגלגל, ואז תזכה אל הרוח שלה. ואם יתקן גם הרוח, אז צריך שיפטר מן העולם, ואח"כ יתגלגל, ותבא בו גם הנשמה, ע"ד הנז' [על דרך הנזכר] בענין הרוח. </a:t>
            </a:r>
            <a:endParaRPr lang="en-US" sz="2100" b="1">
              <a:effectLst/>
              <a:latin typeface="Bookman Old Style" panose="02050604050505020204" pitchFamily="18" charset="0"/>
              <a:ea typeface="Calibri" panose="020F0502020204030204" pitchFamily="34" charset="0"/>
            </a:endParaRPr>
          </a:p>
          <a:p>
            <a:pPr marL="0" marR="0" algn="ctr">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Therefore, he will have to die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and 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will have to return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and reincarnate,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and then it will merit its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If he also rectifies the </a:t>
            </a:r>
            <a:r>
              <a:rPr lang="en-US" sz="2800" b="1" i="1">
                <a:effectLst/>
                <a:latin typeface="Bookman Old Style" panose="02050604050505020204" pitchFamily="18" charset="0"/>
                <a:ea typeface="Calibri" panose="020F0502020204030204" pitchFamily="34" charset="0"/>
              </a:rPr>
              <a:t>Ru’aḥ </a:t>
            </a:r>
            <a:r>
              <a:rPr lang="en-US" sz="2800" b="1">
                <a:effectLst/>
                <a:latin typeface="Bookman Old Style" panose="02050604050505020204" pitchFamily="18" charset="0"/>
                <a:ea typeface="Calibri" panose="020F0502020204030204" pitchFamily="34" charset="0"/>
              </a:rPr>
              <a:t>he will have to die,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after which he will reincarnate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and the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will come into him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 in the same way as it was with the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t>
            </a:r>
          </a:p>
        </p:txBody>
      </p:sp>
    </p:spTree>
    <p:extLst>
      <p:ext uri="{BB962C8B-B14F-4D97-AF65-F5344CB8AC3E}">
        <p14:creationId xmlns:p14="http://schemas.microsoft.com/office/powerpoint/2010/main" val="276744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13DD75-A9D3-484C-B710-AD524E292CC5}"/>
              </a:ext>
            </a:extLst>
          </p:cNvPr>
          <p:cNvSpPr txBox="1"/>
          <p:nvPr/>
        </p:nvSpPr>
        <p:spPr>
          <a:xfrm>
            <a:off x="0" y="0"/>
            <a:ext cx="12192000" cy="6802055"/>
          </a:xfrm>
          <a:prstGeom prst="rect">
            <a:avLst/>
          </a:prstGeom>
          <a:noFill/>
        </p:spPr>
        <p:txBody>
          <a:bodyPr wrap="square">
            <a:spAutoFit/>
          </a:bodyPr>
          <a:lstStyle/>
          <a:p>
            <a:pPr marL="0" marR="0">
              <a:lnSpc>
                <a:spcPct val="107000"/>
              </a:lnSpc>
              <a:spcBef>
                <a:spcPts val="0"/>
              </a:spcBef>
              <a:spcAft>
                <a:spcPts val="800"/>
              </a:spcAft>
            </a:pP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4000">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4000">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a:effectLst/>
                <a:latin typeface="Copperplate Gothic Bold" panose="020E0705020206020404" pitchFamily="34" charset="0"/>
                <a:ea typeface="Calibri" panose="020F0502020204030204" pitchFamily="34" charset="0"/>
                <a:cs typeface="Arial" panose="020B0604020202020204" pitchFamily="34" charset="0"/>
              </a:rPr>
              <a:t>The Four Epochs</a:t>
            </a:r>
          </a:p>
          <a:p>
            <a:pPr marL="0" marR="0">
              <a:lnSpc>
                <a:spcPct val="107000"/>
              </a:lnSpc>
              <a:spcBef>
                <a:spcPts val="0"/>
              </a:spcBef>
              <a:spcAft>
                <a:spcPts val="800"/>
              </a:spcAft>
            </a:pPr>
            <a:endParaRPr lang="en-US" sz="4000">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4000">
                <a:effectLst/>
                <a:latin typeface="Copperplate Gothic Bold" panose="020E07050202060204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690519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2FF2CF-FAF5-4E25-A295-F3DE6AF92CE2}"/>
              </a:ext>
            </a:extLst>
          </p:cNvPr>
          <p:cNvSpPr txBox="1"/>
          <p:nvPr/>
        </p:nvSpPr>
        <p:spPr>
          <a:xfrm>
            <a:off x="0" y="0"/>
            <a:ext cx="12096750" cy="7229287"/>
          </a:xfrm>
          <a:prstGeom prst="rect">
            <a:avLst/>
          </a:prstGeom>
          <a:noFill/>
        </p:spPr>
        <p:txBody>
          <a:bodyPr wrap="square">
            <a:spAutoFit/>
          </a:bodyPr>
          <a:lstStyle/>
          <a:p>
            <a:pPr marL="0" marR="0" algn="ctr" rtl="1">
              <a:lnSpc>
                <a:spcPct val="107000"/>
              </a:lnSpc>
              <a:spcBef>
                <a:spcPts val="0"/>
              </a:spcBef>
              <a:spcAft>
                <a:spcPts val="800"/>
              </a:spcAft>
            </a:pPr>
            <a:r>
              <a:rPr lang="he-IL" sz="2000" b="1">
                <a:effectLst/>
                <a:latin typeface="Bookman Old Style" panose="02050604050505020204" pitchFamily="18" charset="0"/>
                <a:ea typeface="Calibri" panose="020F0502020204030204" pitchFamily="34" charset="0"/>
              </a:rPr>
              <a:t>ואם לא תקן הרוח, צריך שיתגלגלו כמה פעמים הנפש עם הרוח, עד שיתוקן הרוח, ואז ימות האדם, ויחזור ויתגלגל הנפש והרוח וגם הנשמה</a:t>
            </a:r>
            <a:r>
              <a:rPr lang="en-US" sz="2000" b="1">
                <a:effectLst/>
                <a:latin typeface="Bookman Old Style" panose="02050604050505020204" pitchFamily="18" charset="0"/>
                <a:ea typeface="Calibri" panose="020F0502020204030204" pitchFamily="34" charset="0"/>
              </a:rPr>
              <a:t> </a:t>
            </a:r>
          </a:p>
          <a:p>
            <a:pPr marL="0" marR="0" algn="ctr" rtl="1">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If the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is not rectified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they will have to reincarnate many times,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with the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until the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is rectified.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Then the person will die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and the </a:t>
            </a:r>
            <a:r>
              <a:rPr lang="en-US" sz="2800" b="1" i="1">
                <a:effectLst/>
                <a:latin typeface="Bookman Old Style" panose="02050604050505020204" pitchFamily="18" charset="0"/>
                <a:ea typeface="Calibri" panose="020F0502020204030204" pitchFamily="34" charset="0"/>
              </a:rPr>
              <a:t>Nefesh </a:t>
            </a:r>
            <a:r>
              <a:rPr lang="en-US" sz="2800" b="1">
                <a:effectLst/>
                <a:latin typeface="Bookman Old Style" panose="02050604050505020204" pitchFamily="18" charset="0"/>
                <a:ea typeface="Calibri" panose="020F0502020204030204" pitchFamily="34" charset="0"/>
              </a:rPr>
              <a:t>and </a:t>
            </a:r>
            <a:r>
              <a:rPr lang="en-US" sz="2800" b="1" i="1">
                <a:effectLst/>
                <a:latin typeface="Bookman Old Style" panose="02050604050505020204" pitchFamily="18" charset="0"/>
                <a:ea typeface="Calibri" panose="020F0502020204030204" pitchFamily="34" charset="0"/>
              </a:rPr>
              <a:t>Ru’aḥ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will reincarnate with the </a:t>
            </a:r>
            <a:r>
              <a:rPr lang="en-US" sz="2800" b="1" i="1">
                <a:effectLst/>
                <a:latin typeface="Bookman Old Style" panose="02050604050505020204" pitchFamily="18" charset="0"/>
                <a:ea typeface="Calibri" panose="020F0502020204030204" pitchFamily="34" charset="0"/>
              </a:rPr>
              <a:t>Neshamah </a:t>
            </a:r>
            <a:r>
              <a:rPr lang="en-US" sz="2800" b="1">
                <a:effectLst/>
                <a:latin typeface="Bookman Old Style" panose="02050604050505020204" pitchFamily="18" charset="0"/>
                <a:ea typeface="Calibri" panose="020F0502020204030204" pitchFamily="34" charset="0"/>
              </a:rPr>
              <a:t>as well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 </a:t>
            </a:r>
          </a:p>
        </p:txBody>
      </p:sp>
    </p:spTree>
    <p:extLst>
      <p:ext uri="{BB962C8B-B14F-4D97-AF65-F5344CB8AC3E}">
        <p14:creationId xmlns:p14="http://schemas.microsoft.com/office/powerpoint/2010/main" val="348834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8CAC42-1555-47EA-8CCA-A2472EEBD9C8}"/>
              </a:ext>
            </a:extLst>
          </p:cNvPr>
          <p:cNvSpPr txBox="1"/>
          <p:nvPr/>
        </p:nvSpPr>
        <p:spPr>
          <a:xfrm>
            <a:off x="81280" y="0"/>
            <a:ext cx="12205970" cy="5801845"/>
          </a:xfrm>
          <a:prstGeom prst="rect">
            <a:avLst/>
          </a:prstGeom>
          <a:noFill/>
        </p:spPr>
        <p:txBody>
          <a:bodyPr wrap="square">
            <a:spAutoFit/>
          </a:bodyPr>
          <a:lstStyle/>
          <a:p>
            <a:pPr marL="0" marR="0" algn="ctr">
              <a:lnSpc>
                <a:spcPct val="150000"/>
              </a:lnSpc>
              <a:spcBef>
                <a:spcPts val="0"/>
              </a:spcBef>
              <a:spcAft>
                <a:spcPts val="800"/>
              </a:spcAft>
            </a:pPr>
            <a:r>
              <a:rPr lang="he-IL" sz="2200" b="1">
                <a:effectLst/>
                <a:latin typeface="Bookman Old Style" panose="02050604050505020204" pitchFamily="18" charset="0"/>
                <a:ea typeface="Calibri" panose="020F0502020204030204" pitchFamily="34" charset="0"/>
              </a:rPr>
              <a:t>, עד שיתוקנו שלשתם, ואז אין לו צורך עוד להתגלגל כלל, כי בהיות גם הנשמה נתקנת, הרי הוא אדם שלם </a:t>
            </a:r>
            <a:r>
              <a:rPr lang="en-US" sz="2200" b="1">
                <a:effectLst/>
                <a:latin typeface="Bookman Old Style" panose="02050604050505020204" pitchFamily="18" charset="0"/>
                <a:ea typeface="Calibri" panose="020F0502020204030204" pitchFamily="34" charset="0"/>
              </a:rPr>
              <a:t> </a:t>
            </a:r>
            <a:r>
              <a:rPr lang="he-IL" sz="2800" b="1">
                <a:effectLst/>
                <a:latin typeface="Bookman Old Style" panose="02050604050505020204" pitchFamily="18" charset="0"/>
                <a:ea typeface="Calibri" panose="020F0502020204030204" pitchFamily="34" charset="0"/>
              </a:rPr>
              <a:t>....</a:t>
            </a:r>
            <a:endParaRPr lang="en-US" sz="2800" b="1">
              <a:effectLst/>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endParaRPr lang="en-US" sz="2800" b="1">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r>
              <a:rPr lang="en-US" sz="2800" b="1">
                <a:latin typeface="Bookman Old Style" panose="02050604050505020204" pitchFamily="18" charset="0"/>
                <a:ea typeface="Calibri" panose="020F0502020204030204" pitchFamily="34" charset="0"/>
              </a:rPr>
              <a:t>-- </a:t>
            </a:r>
            <a:r>
              <a:rPr lang="en-US" sz="2800" b="1">
                <a:effectLst/>
                <a:latin typeface="Bookman Old Style" panose="02050604050505020204" pitchFamily="18" charset="0"/>
                <a:ea typeface="Calibri" panose="020F0502020204030204" pitchFamily="34" charset="0"/>
              </a:rPr>
              <a:t>until the three of them are rectified,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after which there will no longer be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any need to reincarnate.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Once the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is rectified,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he will be a complete person</a:t>
            </a:r>
            <a:r>
              <a:rPr lang="he-IL" sz="2800" b="1">
                <a:effectLst/>
                <a:latin typeface="Bookman Old Style" panose="02050604050505020204" pitchFamily="18" charset="0"/>
                <a:ea typeface="Calibri" panose="020F0502020204030204" pitchFamily="34" charset="0"/>
              </a:rPr>
              <a:t>…</a:t>
            </a:r>
            <a:r>
              <a:rPr lang="en-US" sz="2800" b="1">
                <a:effectLst/>
                <a:latin typeface="Bookman Old Style" panose="02050604050505020204" pitchFamily="18" charset="0"/>
                <a:ea typeface="Calibri" panose="020F0502020204030204" pitchFamily="34" charset="0"/>
              </a:rPr>
              <a:t>.</a:t>
            </a:r>
          </a:p>
        </p:txBody>
      </p:sp>
    </p:spTree>
    <p:extLst>
      <p:ext uri="{BB962C8B-B14F-4D97-AF65-F5344CB8AC3E}">
        <p14:creationId xmlns:p14="http://schemas.microsoft.com/office/powerpoint/2010/main" val="4052132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B95C58-26CA-461D-968A-D643727B6B5E}"/>
              </a:ext>
            </a:extLst>
          </p:cNvPr>
          <p:cNvSpPr txBox="1"/>
          <p:nvPr/>
        </p:nvSpPr>
        <p:spPr>
          <a:xfrm>
            <a:off x="111760" y="142240"/>
            <a:ext cx="11998960" cy="6883551"/>
          </a:xfrm>
          <a:prstGeom prst="rect">
            <a:avLst/>
          </a:prstGeom>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algn="ctr">
              <a:lnSpc>
                <a:spcPct val="107000"/>
              </a:lnSpc>
              <a:spcBef>
                <a:spcPts val="0"/>
              </a:spcBef>
              <a:spcAft>
                <a:spcPts val="800"/>
              </a:spcAft>
            </a:pPr>
            <a:endParaRPr lang="en-US" sz="32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200"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200"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Ibur (“impregnation”)</a:t>
            </a: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Receiving Help</a:t>
            </a: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 in Spiritual Advancement</a:t>
            </a: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from a</a:t>
            </a: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Deceased Tsadik</a:t>
            </a:r>
          </a:p>
          <a:p>
            <a:pPr marL="0" marR="0" algn="ctr">
              <a:lnSpc>
                <a:spcPct val="107000"/>
              </a:lnSpc>
              <a:spcBef>
                <a:spcPts val="0"/>
              </a:spcBef>
              <a:spcAft>
                <a:spcPts val="800"/>
              </a:spcAft>
            </a:pPr>
            <a:endParaRPr lang="en-US" sz="3200"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3200" i="1">
                <a:effectLst/>
                <a:latin typeface="Copperplate Gothic Bold" panose="020E0705020206020404" pitchFamily="34" charset="0"/>
                <a:ea typeface="Calibri" panose="020F0502020204030204" pitchFamily="34" charset="0"/>
                <a:cs typeface="Arial" panose="020B0604020202020204" pitchFamily="34" charset="0"/>
              </a:rPr>
              <a:t> </a:t>
            </a:r>
            <a:endParaRPr lang="en-US" sz="3200">
              <a:effectLst/>
              <a:latin typeface="Copperplate Gothic Bold" panose="020E07050202060204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4725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C77D8D-614F-4977-9ACE-6D103B9A40E0}"/>
              </a:ext>
            </a:extLst>
          </p:cNvPr>
          <p:cNvSpPr txBox="1"/>
          <p:nvPr/>
        </p:nvSpPr>
        <p:spPr>
          <a:xfrm>
            <a:off x="152399" y="209550"/>
            <a:ext cx="11915775" cy="7154716"/>
          </a:xfrm>
          <a:prstGeom prst="rect">
            <a:avLst/>
          </a:prstGeom>
          <a:noFill/>
        </p:spPr>
        <p:txBody>
          <a:bodyPr wrap="square">
            <a:spAutoFit/>
          </a:bodyPr>
          <a:lstStyle/>
          <a:p>
            <a:pPr marL="342900" indent="-342900" algn="ctr" rtl="1">
              <a:lnSpc>
                <a:spcPct val="107000"/>
              </a:lnSpc>
              <a:spcAft>
                <a:spcPts val="800"/>
              </a:spcAft>
              <a:buFont typeface="Wingdings" panose="05000000000000000000" pitchFamily="2" charset="2"/>
              <a:buChar char="Ø"/>
            </a:pPr>
            <a:r>
              <a:rPr lang="en-US" sz="2000" b="1" u="sng">
                <a:effectLst/>
                <a:latin typeface="Bookman Old Style" panose="02050604050505020204" pitchFamily="18" charset="0"/>
                <a:ea typeface="Calibri" panose="020F0502020204030204" pitchFamily="34" charset="0"/>
              </a:rPr>
              <a:t>Haim Vital  (1543-1620), Sha’ar Ha-Gilgulim – “Gate of Reincarnations”</a:t>
            </a:r>
          </a:p>
          <a:p>
            <a:pPr marL="0" marR="0" algn="ctr" rtl="1">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a:p>
            <a:pPr marL="0" marR="0" algn="ctr" rtl="1">
              <a:lnSpc>
                <a:spcPct val="107000"/>
              </a:lnSpc>
              <a:spcBef>
                <a:spcPts val="0"/>
              </a:spcBef>
              <a:spcAft>
                <a:spcPts val="800"/>
              </a:spcAft>
            </a:pPr>
            <a:r>
              <a:rPr lang="he-IL" sz="2800" b="1">
                <a:effectLst/>
                <a:latin typeface="Bookman Old Style" panose="02050604050505020204" pitchFamily="18" charset="0"/>
                <a:ea typeface="Calibri" panose="020F0502020204030204" pitchFamily="34" charset="0"/>
              </a:rPr>
              <a:t>וצריך לידע, מה נעשה לנפש בעוד שכבר נתקן לבדה בלתי הרוח שלה כנזכר.</a:t>
            </a:r>
            <a:endParaRPr lang="en-US" sz="2800" b="1">
              <a:effectLst/>
              <a:latin typeface="Bookman Old Style" panose="02050604050505020204" pitchFamily="18" charset="0"/>
              <a:ea typeface="Calibri" panose="020F0502020204030204" pitchFamily="34" charset="0"/>
            </a:endParaRPr>
          </a:p>
          <a:p>
            <a:pPr marL="0" marR="0" algn="ctr">
              <a:lnSpc>
                <a:spcPct val="107000"/>
              </a:lnSpc>
              <a:spcBef>
                <a:spcPts val="0"/>
              </a:spcBef>
              <a:spcAft>
                <a:spcPts val="800"/>
              </a:spcAft>
            </a:pPr>
            <a:endParaRPr lang="en-US" sz="2800" b="1">
              <a:latin typeface="Bookman Old Style" panose="02050604050505020204" pitchFamily="18" charset="0"/>
              <a:ea typeface="Calibri" panose="020F0502020204030204" pitchFamily="34" charset="0"/>
            </a:endParaRP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What can be done for a</a:t>
            </a:r>
          </a:p>
          <a:p>
            <a:pPr marL="0" marR="0" algn="ctr">
              <a:lnSpc>
                <a:spcPct val="107000"/>
              </a:lnSpc>
              <a:spcBef>
                <a:spcPts val="0"/>
              </a:spcBef>
              <a:spcAft>
                <a:spcPts val="800"/>
              </a:spcAft>
            </a:pPr>
            <a:r>
              <a:rPr lang="en-US" sz="2800" b="1">
                <a:latin typeface="Bookman Old Style" panose="02050604050505020204" pitchFamily="18" charset="0"/>
                <a:ea typeface="Calibri" panose="020F0502020204030204" pitchFamily="34" charset="0"/>
              </a:rPr>
              <a:t>[a person who is still alive],</a:t>
            </a:r>
            <a:endParaRPr lang="en-US" sz="2800" b="1">
              <a:effectLst/>
              <a:latin typeface="Bookman Old Style" panose="02050604050505020204" pitchFamily="18" charset="0"/>
              <a:ea typeface="Calibri" panose="020F0502020204030204" pitchFamily="34" charset="0"/>
            </a:endParaRPr>
          </a:p>
          <a:p>
            <a:pPr algn="ctr">
              <a:lnSpc>
                <a:spcPct val="107000"/>
              </a:lnSpc>
              <a:spcAft>
                <a:spcPts val="800"/>
              </a:spcAft>
            </a:pPr>
            <a:r>
              <a:rPr lang="en-US" sz="2800" b="1">
                <a:latin typeface="Bookman Old Style" panose="02050604050505020204" pitchFamily="18" charset="0"/>
                <a:ea typeface="Calibri" panose="020F0502020204030204" pitchFamily="34" charset="0"/>
              </a:rPr>
              <a:t>w</a:t>
            </a:r>
            <a:r>
              <a:rPr lang="en-US" sz="2800" b="1">
                <a:effectLst/>
                <a:latin typeface="Bookman Old Style" panose="02050604050505020204" pitchFamily="18" charset="0"/>
                <a:ea typeface="Calibri" panose="020F0502020204030204" pitchFamily="34" charset="0"/>
              </a:rPr>
              <a:t>hose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alone has been rectified,  </a:t>
            </a:r>
            <a:r>
              <a:rPr lang="en-US" sz="2800" b="1">
                <a:latin typeface="Bookman Old Style" panose="02050604050505020204" pitchFamily="18" charset="0"/>
                <a:ea typeface="Calibri" panose="020F0502020204030204" pitchFamily="34" charset="0"/>
              </a:rPr>
              <a:t> </a:t>
            </a:r>
          </a:p>
          <a:p>
            <a:pPr marL="0" marR="0" algn="ctr">
              <a:lnSpc>
                <a:spcPct val="107000"/>
              </a:lnSpc>
              <a:spcBef>
                <a:spcPts val="0"/>
              </a:spcBef>
              <a:spcAft>
                <a:spcPts val="800"/>
              </a:spcAft>
            </a:pPr>
            <a:r>
              <a:rPr lang="en-US" sz="2800" b="1">
                <a:latin typeface="Bookman Old Style" panose="02050604050505020204" pitchFamily="18" charset="0"/>
                <a:ea typeface="Calibri" panose="020F0502020204030204" pitchFamily="34" charset="0"/>
              </a:rPr>
              <a:t> </a:t>
            </a:r>
            <a:r>
              <a:rPr lang="en-US" sz="2800" b="1">
                <a:effectLst/>
                <a:latin typeface="Bookman Old Style" panose="02050604050505020204" pitchFamily="18" charset="0"/>
                <a:ea typeface="Calibri" panose="020F0502020204030204" pitchFamily="34" charset="0"/>
              </a:rPr>
              <a:t>without [begin able to receive]</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their </a:t>
            </a:r>
            <a:r>
              <a:rPr lang="en-US" sz="2800" b="1" i="1">
                <a:effectLst/>
                <a:latin typeface="Bookman Old Style" panose="02050604050505020204" pitchFamily="18" charset="0"/>
                <a:ea typeface="Calibri" panose="020F0502020204030204" pitchFamily="34" charset="0"/>
              </a:rPr>
              <a:t>Ru’aḥ</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rPr>
              <a:t>[in that lifetime]?</a:t>
            </a:r>
          </a:p>
          <a:p>
            <a:pPr>
              <a:lnSpc>
                <a:spcPct val="107000"/>
              </a:lnSpc>
              <a:spcAft>
                <a:spcPts val="800"/>
              </a:spcAft>
            </a:pPr>
            <a:r>
              <a:rPr lang="en-US" sz="2800" b="1">
                <a:effectLst/>
                <a:latin typeface="Bookman Old Style" panose="02050604050505020204" pitchFamily="18" charset="0"/>
                <a:ea typeface="Calibri" panose="020F0502020204030204" pitchFamily="34" charset="0"/>
              </a:rPr>
              <a:t> </a:t>
            </a:r>
          </a:p>
          <a:p>
            <a:pPr marL="0" marR="0" algn="l">
              <a:lnSpc>
                <a:spcPct val="107000"/>
              </a:lnSpc>
              <a:spcBef>
                <a:spcPts val="0"/>
              </a:spcBef>
              <a:spcAft>
                <a:spcPts val="800"/>
              </a:spcAft>
            </a:pPr>
            <a:endParaRPr lang="en-US" sz="2800" b="1">
              <a:latin typeface="Bookman Old Style" panose="02050604050505020204" pitchFamily="18" charset="0"/>
              <a:ea typeface="Calibri" panose="020F0502020204030204" pitchFamily="34" charset="0"/>
            </a:endParaRPr>
          </a:p>
          <a:p>
            <a:pPr marL="0" marR="0" algn="r" rtl="1">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endParaRPr>
          </a:p>
        </p:txBody>
      </p:sp>
    </p:spTree>
    <p:extLst>
      <p:ext uri="{BB962C8B-B14F-4D97-AF65-F5344CB8AC3E}">
        <p14:creationId xmlns:p14="http://schemas.microsoft.com/office/powerpoint/2010/main" val="2282225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3B871A-73BC-4BCA-AC7A-1FAB8A64F020}"/>
              </a:ext>
            </a:extLst>
          </p:cNvPr>
          <p:cNvSpPr txBox="1"/>
          <p:nvPr/>
        </p:nvSpPr>
        <p:spPr>
          <a:xfrm>
            <a:off x="0" y="111759"/>
            <a:ext cx="12009120" cy="6478953"/>
          </a:xfrm>
          <a:prstGeom prst="rect">
            <a:avLst/>
          </a:prstGeom>
          <a:noFill/>
        </p:spPr>
        <p:txBody>
          <a:bodyPr wrap="square">
            <a:spAutoFit/>
          </a:bodyPr>
          <a:lstStyle/>
          <a:p>
            <a:pPr>
              <a:lnSpc>
                <a:spcPct val="150000"/>
              </a:lnSpc>
              <a:spcAft>
                <a:spcPts val="800"/>
              </a:spcAft>
            </a:pPr>
            <a:r>
              <a:rPr lang="en-US" sz="2800" b="1">
                <a:effectLst/>
                <a:latin typeface="Bookman Old Style" panose="02050604050505020204" pitchFamily="18" charset="0"/>
                <a:ea typeface="Calibri" panose="020F0502020204030204" pitchFamily="34" charset="0"/>
              </a:rPr>
              <a:t>[NB: In other words, it is not the person’s first lifetime, so even though they have completed the rectification of their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they cannot receive their own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before dying and reincarnating again. Since they cannot receive their own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in this lifetime, they can only make further spiritual progress with the aid of someone else – and this is the mystery of “</a:t>
            </a:r>
            <a:r>
              <a:rPr lang="en-US" sz="2800" b="1" i="1">
                <a:effectLst/>
                <a:latin typeface="Bookman Old Style" panose="02050604050505020204" pitchFamily="18" charset="0"/>
                <a:ea typeface="Calibri" panose="020F0502020204030204" pitchFamily="34" charset="0"/>
              </a:rPr>
              <a:t>ibur</a:t>
            </a:r>
            <a:r>
              <a:rPr lang="en-US" sz="2800" b="1">
                <a:effectLst/>
                <a:latin typeface="Bookman Old Style" panose="02050604050505020204" pitchFamily="18" charset="0"/>
                <a:ea typeface="Calibri" panose="020F0502020204030204" pitchFamily="34" charset="0"/>
              </a:rPr>
              <a:t>.”  </a:t>
            </a:r>
            <a:r>
              <a:rPr lang="en-US" sz="2800" b="1" i="1">
                <a:effectLst/>
                <a:latin typeface="Bookman Old Style" panose="02050604050505020204" pitchFamily="18" charset="0"/>
                <a:ea typeface="Calibri" panose="020F0502020204030204" pitchFamily="34" charset="0"/>
              </a:rPr>
              <a:t>Ibur</a:t>
            </a:r>
            <a:r>
              <a:rPr lang="en-US" sz="2800" b="1">
                <a:effectLst/>
                <a:latin typeface="Bookman Old Style" panose="02050604050505020204" pitchFamily="18" charset="0"/>
                <a:ea typeface="Calibri" panose="020F0502020204030204" pitchFamily="34" charset="0"/>
              </a:rPr>
              <a:t> literally means pregnancy, but here it refers to a living person, with only a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receiving a deceased righteous person’s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to aid in further spiritual development.]</a:t>
            </a:r>
          </a:p>
        </p:txBody>
      </p:sp>
    </p:spTree>
    <p:extLst>
      <p:ext uri="{BB962C8B-B14F-4D97-AF65-F5344CB8AC3E}">
        <p14:creationId xmlns:p14="http://schemas.microsoft.com/office/powerpoint/2010/main" val="2395875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7E0AD3-4710-4114-9A67-68CEBD864A83}"/>
              </a:ext>
            </a:extLst>
          </p:cNvPr>
          <p:cNvSpPr txBox="1"/>
          <p:nvPr/>
        </p:nvSpPr>
        <p:spPr>
          <a:xfrm>
            <a:off x="95250" y="0"/>
            <a:ext cx="12096750" cy="6294287"/>
          </a:xfrm>
          <a:prstGeom prst="rect">
            <a:avLst/>
          </a:prstGeom>
          <a:noFill/>
        </p:spPr>
        <p:txBody>
          <a:bodyPr wrap="square">
            <a:spAutoFit/>
          </a:bodyPr>
          <a:lstStyle/>
          <a:p>
            <a:pPr algn="ctr" rtl="1"/>
            <a:r>
              <a:rPr lang="he-IL" sz="2200" b="1">
                <a:effectLst/>
                <a:latin typeface="Bookman Old Style" panose="02050604050505020204" pitchFamily="18" charset="0"/>
                <a:ea typeface="Calibri" panose="020F0502020204030204" pitchFamily="34" charset="0"/>
              </a:rPr>
              <a:t>סוד הענין הוא, כי כפי מדרגת הזדככות ומעלת תקון הנפש ההיא, </a:t>
            </a:r>
            <a:r>
              <a:rPr lang="en-US" sz="2200" b="1">
                <a:effectLst/>
                <a:latin typeface="Bookman Old Style" panose="02050604050505020204" pitchFamily="18" charset="0"/>
                <a:ea typeface="Calibri" panose="020F0502020204030204" pitchFamily="34" charset="0"/>
              </a:rPr>
              <a:t>…</a:t>
            </a:r>
            <a:r>
              <a:rPr lang="he-IL" sz="2200" b="1">
                <a:effectLst/>
                <a:latin typeface="Bookman Old Style" panose="02050604050505020204" pitchFamily="18" charset="0"/>
                <a:ea typeface="Calibri" panose="020F0502020204030204" pitchFamily="34" charset="0"/>
              </a:rPr>
              <a:t> יתגלגל אז בגוף האדם ההוא, בעודו בחיים חיותו, נפש אחד של איזה צדיק, אשר כבר נשלם להתקן ולהתגלגל, ולא נצרך להתגלגל</a:t>
            </a:r>
            <a:r>
              <a:rPr lang="en-US" sz="2200" b="1">
                <a:effectLst/>
                <a:latin typeface="Bookman Old Style" panose="02050604050505020204" pitchFamily="18" charset="0"/>
                <a:ea typeface="Calibri" panose="020F0502020204030204" pitchFamily="34" charset="0"/>
              </a:rPr>
              <a:t> </a:t>
            </a:r>
          </a:p>
          <a:p>
            <a:pPr algn="ctr" rtl="1"/>
            <a:endParaRPr lang="en-US" sz="2800" b="1">
              <a:latin typeface="Bookman Old Style" panose="02050604050505020204" pitchFamily="18" charset="0"/>
            </a:endParaRPr>
          </a:p>
          <a:p>
            <a:pPr algn="ctr">
              <a:lnSpc>
                <a:spcPct val="150000"/>
              </a:lnSpc>
            </a:pPr>
            <a:r>
              <a:rPr lang="en-US" sz="2800" b="1">
                <a:effectLst/>
                <a:latin typeface="Bookman Old Style" panose="02050604050505020204" pitchFamily="18" charset="0"/>
                <a:ea typeface="Calibri" panose="020F0502020204030204" pitchFamily="34" charset="0"/>
              </a:rPr>
              <a:t>The mystery of the matter is this:  </a:t>
            </a:r>
          </a:p>
          <a:p>
            <a:pPr algn="ctr">
              <a:lnSpc>
                <a:spcPct val="150000"/>
              </a:lnSpc>
            </a:pPr>
            <a:r>
              <a:rPr lang="en-US" sz="2800" b="1">
                <a:effectLst/>
                <a:latin typeface="Bookman Old Style" panose="02050604050505020204" pitchFamily="18" charset="0"/>
                <a:ea typeface="Calibri" panose="020F0502020204030204" pitchFamily="34" charset="0"/>
              </a:rPr>
              <a:t>depending on the level of refinement </a:t>
            </a:r>
          </a:p>
          <a:p>
            <a:pPr algn="ctr">
              <a:lnSpc>
                <a:spcPct val="150000"/>
              </a:lnSpc>
            </a:pPr>
            <a:r>
              <a:rPr lang="en-US" sz="2800" b="1">
                <a:effectLst/>
                <a:latin typeface="Bookman Old Style" panose="02050604050505020204" pitchFamily="18" charset="0"/>
                <a:ea typeface="Calibri" panose="020F0502020204030204" pitchFamily="34" charset="0"/>
              </a:rPr>
              <a:t>and the level of rectification of this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[of a living person], … a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of a deceased righteous person [</a:t>
            </a:r>
            <a:r>
              <a:rPr lang="en-US" sz="2800" b="1" i="1">
                <a:effectLst/>
                <a:latin typeface="Bookman Old Style" panose="02050604050505020204" pitchFamily="18" charset="0"/>
                <a:ea typeface="Calibri" panose="020F0502020204030204" pitchFamily="34" charset="0"/>
              </a:rPr>
              <a:t>Tsadik</a:t>
            </a:r>
            <a:r>
              <a:rPr lang="en-US" sz="2800" b="1">
                <a:effectLst/>
                <a:latin typeface="Bookman Old Style" panose="02050604050505020204" pitchFamily="18" charset="0"/>
                <a:ea typeface="Calibri" panose="020F0502020204030204" pitchFamily="34" charset="0"/>
              </a:rPr>
              <a:t>]</a:t>
            </a:r>
          </a:p>
          <a:p>
            <a:pPr algn="ctr">
              <a:lnSpc>
                <a:spcPct val="150000"/>
              </a:lnSpc>
            </a:pPr>
            <a:r>
              <a:rPr lang="en-US" sz="2800" b="1">
                <a:latin typeface="Bookman Old Style" panose="02050604050505020204" pitchFamily="18" charset="0"/>
                <a:ea typeface="Calibri" panose="020F0502020204030204" pitchFamily="34" charset="0"/>
              </a:rPr>
              <a:t>Who has already completed </a:t>
            </a:r>
          </a:p>
          <a:p>
            <a:pPr algn="ctr">
              <a:lnSpc>
                <a:spcPct val="150000"/>
              </a:lnSpc>
            </a:pPr>
            <a:r>
              <a:rPr lang="en-US" sz="2800" b="1">
                <a:latin typeface="Bookman Old Style" panose="02050604050505020204" pitchFamily="18" charset="0"/>
                <a:ea typeface="Calibri" panose="020F0502020204030204" pitchFamily="34" charset="0"/>
              </a:rPr>
              <a:t>his rectifications and reincarnations</a:t>
            </a:r>
          </a:p>
          <a:p>
            <a:pPr algn="ctr">
              <a:lnSpc>
                <a:spcPct val="150000"/>
              </a:lnSpc>
            </a:pPr>
            <a:r>
              <a:rPr lang="en-US" sz="2800" b="1">
                <a:effectLst/>
                <a:latin typeface="Bookman Old Style" panose="02050604050505020204" pitchFamily="18" charset="0"/>
                <a:ea typeface="Calibri" panose="020F0502020204030204" pitchFamily="34" charset="0"/>
              </a:rPr>
              <a:t>will reincarnate into the body of this person </a:t>
            </a:r>
          </a:p>
          <a:p>
            <a:pPr algn="ctr">
              <a:lnSpc>
                <a:spcPct val="150000"/>
              </a:lnSpc>
            </a:pPr>
            <a:r>
              <a:rPr lang="en-US" sz="2800" b="1">
                <a:effectLst/>
                <a:latin typeface="Bookman Old Style" panose="02050604050505020204" pitchFamily="18" charset="0"/>
                <a:ea typeface="Calibri" panose="020F0502020204030204" pitchFamily="34" charset="0"/>
              </a:rPr>
              <a:t>while he is still alive.</a:t>
            </a:r>
            <a:endParaRPr lang="en-US" sz="2800" b="1">
              <a:latin typeface="Bookman Old Style" panose="02050604050505020204" pitchFamily="18" charset="0"/>
            </a:endParaRPr>
          </a:p>
        </p:txBody>
      </p:sp>
    </p:spTree>
    <p:extLst>
      <p:ext uri="{BB962C8B-B14F-4D97-AF65-F5344CB8AC3E}">
        <p14:creationId xmlns:p14="http://schemas.microsoft.com/office/powerpoint/2010/main" val="3512076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C0CB79-2ECB-435E-9DF7-3C3E878C038F}"/>
              </a:ext>
            </a:extLst>
          </p:cNvPr>
          <p:cNvSpPr txBox="1"/>
          <p:nvPr/>
        </p:nvSpPr>
        <p:spPr>
          <a:xfrm>
            <a:off x="142875" y="171449"/>
            <a:ext cx="11944350" cy="3901389"/>
          </a:xfrm>
          <a:prstGeom prst="rect">
            <a:avLst/>
          </a:prstGeom>
          <a:noFill/>
        </p:spPr>
        <p:txBody>
          <a:bodyPr wrap="square">
            <a:spAutoFit/>
          </a:bodyPr>
          <a:lstStyle/>
          <a:p>
            <a:pPr marL="0" marR="0">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[NB: The classic case of </a:t>
            </a:r>
            <a:r>
              <a:rPr lang="en-US" sz="2800" b="1" i="1">
                <a:effectLst/>
                <a:latin typeface="Bookman Old Style" panose="02050604050505020204" pitchFamily="18" charset="0"/>
                <a:ea typeface="Calibri" panose="020F0502020204030204" pitchFamily="34" charset="0"/>
                <a:cs typeface="Arial" panose="020B0604020202020204" pitchFamily="34" charset="0"/>
              </a:rPr>
              <a:t>gilgul</a:t>
            </a:r>
            <a:r>
              <a:rPr lang="en-US" sz="2800" b="1">
                <a:effectLst/>
                <a:latin typeface="Bookman Old Style" panose="02050604050505020204" pitchFamily="18" charset="0"/>
                <a:ea typeface="Calibri" panose="020F0502020204030204" pitchFamily="34" charset="0"/>
                <a:cs typeface="Arial" panose="020B0604020202020204" pitchFamily="34" charset="0"/>
              </a:rPr>
              <a:t> is a </a:t>
            </a:r>
            <a:r>
              <a:rPr lang="en-US" sz="2800" b="1" i="1">
                <a:effectLst/>
                <a:latin typeface="Bookman Old Style" panose="02050604050505020204" pitchFamily="18" charset="0"/>
                <a:ea typeface="Calibri" panose="020F0502020204030204" pitchFamily="34" charset="0"/>
                <a:cs typeface="Arial" panose="020B0604020202020204" pitchFamily="34" charset="0"/>
              </a:rPr>
              <a:t>Nefesh</a:t>
            </a:r>
            <a:r>
              <a:rPr lang="en-US" sz="2800" b="1">
                <a:effectLst/>
                <a:latin typeface="Bookman Old Style" panose="02050604050505020204" pitchFamily="18" charset="0"/>
                <a:ea typeface="Calibri" panose="020F0502020204030204" pitchFamily="34" charset="0"/>
                <a:cs typeface="Arial" panose="020B0604020202020204" pitchFamily="34" charset="0"/>
              </a:rPr>
              <a:t> returning in a new body from birth. The form of reincarnation now under discussion can occur after birth throughout the person’s life. Hence it is called “</a:t>
            </a:r>
            <a:r>
              <a:rPr lang="en-US" sz="2800" b="1" i="1">
                <a:effectLst/>
                <a:latin typeface="Bookman Old Style" panose="02050604050505020204" pitchFamily="18" charset="0"/>
                <a:ea typeface="Calibri" panose="020F0502020204030204" pitchFamily="34" charset="0"/>
                <a:cs typeface="Arial" panose="020B0604020202020204" pitchFamily="34" charset="0"/>
              </a:rPr>
              <a:t>ibur</a:t>
            </a:r>
            <a:r>
              <a:rPr lang="en-US" sz="2800" b="1">
                <a:effectLst/>
                <a:latin typeface="Bookman Old Style" panose="02050604050505020204" pitchFamily="18" charset="0"/>
                <a:ea typeface="Calibri" panose="020F0502020204030204" pitchFamily="34" charset="0"/>
                <a:cs typeface="Arial" panose="020B0604020202020204" pitchFamily="34" charset="0"/>
              </a:rPr>
              <a:t>,” or “pregnancy,” because the person becomes spiritually impregnated with an additional soul from another person.] </a:t>
            </a:r>
            <a:endParaRPr lang="en-US" sz="2800" b="1">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116644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E4BC66-4618-453B-A86F-C8FCD0022B27}"/>
              </a:ext>
            </a:extLst>
          </p:cNvPr>
          <p:cNvSpPr txBox="1"/>
          <p:nvPr/>
        </p:nvSpPr>
        <p:spPr>
          <a:xfrm>
            <a:off x="109537" y="0"/>
            <a:ext cx="11972925" cy="4547079"/>
          </a:xfrm>
          <a:prstGeom prst="rect">
            <a:avLst/>
          </a:prstGeom>
          <a:noFill/>
        </p:spPr>
        <p:txBody>
          <a:bodyPr wrap="square">
            <a:spAutoFit/>
          </a:bodyPr>
          <a:lstStyle/>
          <a:p>
            <a:pPr algn="ctr" rtl="1"/>
            <a:r>
              <a:rPr lang="he-IL" sz="2800" b="1">
                <a:effectLst/>
                <a:latin typeface="Bookman Old Style" panose="02050604050505020204" pitchFamily="18" charset="0"/>
                <a:ea typeface="Calibri" panose="020F0502020204030204" pitchFamily="34" charset="0"/>
              </a:rPr>
              <a:t>. ונכנס כאן ונעשית נפש הצדיק הזה במקום רוח אל נפש האדם הזה.</a:t>
            </a:r>
            <a:endParaRPr lang="en-US" sz="2800" b="1">
              <a:effectLst/>
              <a:latin typeface="Bookman Old Style" panose="02050604050505020204" pitchFamily="18" charset="0"/>
              <a:ea typeface="Calibri" panose="020F0502020204030204" pitchFamily="34" charset="0"/>
            </a:endParaRPr>
          </a:p>
          <a:p>
            <a:pPr algn="ctr" rtl="1"/>
            <a:endParaRPr lang="en-US" sz="2800" b="1">
              <a:latin typeface="Bookman Old Style" panose="02050604050505020204" pitchFamily="18" charset="0"/>
              <a:ea typeface="Calibri" panose="020F0502020204030204" pitchFamily="34" charset="0"/>
            </a:endParaRPr>
          </a:p>
          <a:p>
            <a:pPr algn="ctr" rtl="1"/>
            <a:endParaRPr lang="en-US" sz="2800" b="1">
              <a:effectLst/>
              <a:latin typeface="Bookman Old Style" panose="02050604050505020204" pitchFamily="18" charset="0"/>
              <a:ea typeface="Calibri" panose="020F0502020204030204" pitchFamily="34" charset="0"/>
            </a:endParaRPr>
          </a:p>
          <a:p>
            <a:pPr algn="ctr">
              <a:lnSpc>
                <a:spcPct val="150000"/>
              </a:lnSpc>
            </a:pPr>
            <a:r>
              <a:rPr lang="en-US" sz="2800" b="1">
                <a:latin typeface="Bookman Old Style" panose="02050604050505020204" pitchFamily="18" charset="0"/>
                <a:ea typeface="Calibri" panose="020F0502020204030204" pitchFamily="34" charset="0"/>
              </a:rPr>
              <a:t>And [the </a:t>
            </a:r>
            <a:r>
              <a:rPr lang="en-US" sz="2800" b="1" i="1">
                <a:latin typeface="Bookman Old Style" panose="02050604050505020204" pitchFamily="18" charset="0"/>
                <a:ea typeface="Calibri" panose="020F0502020204030204" pitchFamily="34" charset="0"/>
              </a:rPr>
              <a:t>Nefesh</a:t>
            </a:r>
            <a:r>
              <a:rPr lang="en-US" sz="2800" b="1">
                <a:latin typeface="Bookman Old Style" panose="02050604050505020204" pitchFamily="18" charset="0"/>
                <a:ea typeface="Calibri" panose="020F0502020204030204" pitchFamily="34" charset="0"/>
              </a:rPr>
              <a:t> of the deceased </a:t>
            </a:r>
            <a:r>
              <a:rPr lang="en-US" sz="2800" b="1" i="1">
                <a:latin typeface="Bookman Old Style" panose="02050604050505020204" pitchFamily="18" charset="0"/>
                <a:ea typeface="Calibri" panose="020F0502020204030204" pitchFamily="34" charset="0"/>
              </a:rPr>
              <a:t>Tsadik</a:t>
            </a:r>
            <a:r>
              <a:rPr lang="en-US" sz="2800" b="1">
                <a:latin typeface="Bookman Old Style" panose="02050604050505020204" pitchFamily="18" charset="0"/>
                <a:ea typeface="Calibri" panose="020F0502020204030204" pitchFamily="34" charset="0"/>
              </a:rPr>
              <a:t>] </a:t>
            </a:r>
          </a:p>
          <a:p>
            <a:pPr algn="ctr">
              <a:lnSpc>
                <a:spcPct val="150000"/>
              </a:lnSpc>
            </a:pPr>
            <a:r>
              <a:rPr lang="en-US" sz="2800" b="1">
                <a:latin typeface="Bookman Old Style" panose="02050604050505020204" pitchFamily="18" charset="0"/>
                <a:ea typeface="Calibri" panose="020F0502020204030204" pitchFamily="34" charset="0"/>
              </a:rPr>
              <a:t>will enter [the living person], </a:t>
            </a:r>
          </a:p>
          <a:p>
            <a:pPr algn="ctr">
              <a:lnSpc>
                <a:spcPct val="150000"/>
              </a:lnSpc>
            </a:pPr>
            <a:r>
              <a:rPr lang="en-US" sz="2800" b="1">
                <a:latin typeface="Bookman Old Style" panose="02050604050505020204" pitchFamily="18" charset="0"/>
                <a:ea typeface="Calibri" panose="020F0502020204030204" pitchFamily="34" charset="0"/>
              </a:rPr>
              <a:t>taking the place of a </a:t>
            </a:r>
            <a:r>
              <a:rPr lang="en-US" sz="2800" b="1" i="1">
                <a:latin typeface="Bookman Old Style" panose="02050604050505020204" pitchFamily="18" charset="0"/>
                <a:ea typeface="Calibri" panose="020F0502020204030204" pitchFamily="34" charset="0"/>
              </a:rPr>
              <a:t>Ru’ah </a:t>
            </a:r>
          </a:p>
          <a:p>
            <a:pPr algn="ctr">
              <a:lnSpc>
                <a:spcPct val="150000"/>
              </a:lnSpc>
            </a:pPr>
            <a:r>
              <a:rPr lang="en-US" sz="2800" b="1">
                <a:latin typeface="Bookman Old Style" panose="02050604050505020204" pitchFamily="18" charset="0"/>
                <a:ea typeface="Calibri" panose="020F0502020204030204" pitchFamily="34" charset="0"/>
              </a:rPr>
              <a:t>in relation to the </a:t>
            </a:r>
            <a:r>
              <a:rPr lang="en-US" sz="2800" b="1" i="1">
                <a:latin typeface="Bookman Old Style" panose="02050604050505020204" pitchFamily="18" charset="0"/>
                <a:ea typeface="Calibri" panose="020F0502020204030204" pitchFamily="34" charset="0"/>
              </a:rPr>
              <a:t>Nefesh</a:t>
            </a:r>
            <a:r>
              <a:rPr lang="en-US" sz="2800" b="1">
                <a:latin typeface="Bookman Old Style" panose="02050604050505020204" pitchFamily="18" charset="0"/>
                <a:ea typeface="Calibri" panose="020F0502020204030204" pitchFamily="34" charset="0"/>
              </a:rPr>
              <a:t> </a:t>
            </a:r>
          </a:p>
          <a:p>
            <a:pPr algn="ctr">
              <a:lnSpc>
                <a:spcPct val="150000"/>
              </a:lnSpc>
            </a:pPr>
            <a:r>
              <a:rPr lang="en-US" sz="2800" b="1">
                <a:latin typeface="Bookman Old Style" panose="02050604050505020204" pitchFamily="18" charset="0"/>
                <a:ea typeface="Calibri" panose="020F0502020204030204" pitchFamily="34" charset="0"/>
              </a:rPr>
              <a:t>of this [living] person.</a:t>
            </a:r>
            <a:r>
              <a:rPr lang="he-IL" sz="2800" b="1">
                <a:effectLst/>
                <a:latin typeface="Bookman Old Style" panose="02050604050505020204" pitchFamily="18" charset="0"/>
                <a:ea typeface="Calibri" panose="020F0502020204030204" pitchFamily="34" charset="0"/>
              </a:rPr>
              <a:t> </a:t>
            </a:r>
            <a:endParaRPr lang="en-US" sz="2800"/>
          </a:p>
        </p:txBody>
      </p:sp>
    </p:spTree>
    <p:extLst>
      <p:ext uri="{BB962C8B-B14F-4D97-AF65-F5344CB8AC3E}">
        <p14:creationId xmlns:p14="http://schemas.microsoft.com/office/powerpoint/2010/main" val="2374667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AC5C34-C986-4BE0-A131-5A9B88459959}"/>
              </a:ext>
            </a:extLst>
          </p:cNvPr>
          <p:cNvSpPr txBox="1"/>
          <p:nvPr/>
        </p:nvSpPr>
        <p:spPr>
          <a:xfrm>
            <a:off x="104775" y="85725"/>
            <a:ext cx="11972925" cy="5194051"/>
          </a:xfrm>
          <a:prstGeom prst="rect">
            <a:avLst/>
          </a:prstGeom>
          <a:noFill/>
        </p:spPr>
        <p:txBody>
          <a:bodyPr wrap="square">
            <a:spAutoFit/>
          </a:bodyPr>
          <a:lstStyle/>
          <a:p>
            <a:pPr marL="0" marR="0">
              <a:lnSpc>
                <a:spcPct val="150000"/>
              </a:lnSpc>
              <a:spcBef>
                <a:spcPts val="0"/>
              </a:spcBef>
              <a:spcAft>
                <a:spcPts val="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[NB: In other words, the </a:t>
            </a:r>
            <a:r>
              <a:rPr lang="en-US" sz="2800" b="1" i="1">
                <a:effectLst/>
                <a:latin typeface="Bookman Old Style" panose="02050604050505020204" pitchFamily="18" charset="0"/>
                <a:ea typeface="Calibri" panose="020F0502020204030204" pitchFamily="34" charset="0"/>
                <a:cs typeface="Arial" panose="020B0604020202020204" pitchFamily="34" charset="0"/>
              </a:rPr>
              <a:t>Nefesh</a:t>
            </a:r>
            <a:r>
              <a:rPr lang="en-US" sz="2800" b="1">
                <a:effectLst/>
                <a:latin typeface="Bookman Old Style" panose="02050604050505020204" pitchFamily="18" charset="0"/>
                <a:ea typeface="Calibri" panose="020F0502020204030204" pitchFamily="34" charset="0"/>
                <a:cs typeface="Arial" panose="020B0604020202020204" pitchFamily="34" charset="0"/>
              </a:rPr>
              <a:t> of the deceased righteous person serves a function analogous to that of the person’s own </a:t>
            </a:r>
            <a:r>
              <a:rPr lang="en-US" sz="2800" b="1" i="1">
                <a:effectLst/>
                <a:latin typeface="Bookman Old Style" panose="02050604050505020204" pitchFamily="18" charset="0"/>
                <a:ea typeface="Calibri" panose="020F0502020204030204" pitchFamily="34" charset="0"/>
                <a:cs typeface="Arial" panose="020B0604020202020204" pitchFamily="34" charset="0"/>
              </a:rPr>
              <a:t>Ru’a</a:t>
            </a:r>
            <a:r>
              <a:rPr lang="en-US" sz="2800" b="1" i="1">
                <a:effectLst/>
                <a:latin typeface="Calibri" panose="020F0502020204030204" pitchFamily="34" charset="0"/>
                <a:ea typeface="Calibri" panose="020F0502020204030204" pitchFamily="34" charset="0"/>
                <a:cs typeface="Calibri" panose="020F0502020204030204" pitchFamily="34" charset="0"/>
              </a:rPr>
              <a:t>ḥ</a:t>
            </a:r>
            <a:r>
              <a:rPr lang="en-US" sz="2800" b="1">
                <a:effectLst/>
                <a:latin typeface="Bookman Old Style" panose="02050604050505020204" pitchFamily="18" charset="0"/>
                <a:ea typeface="Calibri" panose="020F0502020204030204" pitchFamily="34" charset="0"/>
                <a:cs typeface="Arial" panose="020B0604020202020204" pitchFamily="34" charset="0"/>
              </a:rPr>
              <a:t>, if s/he were able to receive it.  As the passage has told us, however, s/he cannot receive it without dying and reincarnating. In the current lifetime, only the </a:t>
            </a:r>
            <a:r>
              <a:rPr lang="en-US" sz="2800" b="1" i="1">
                <a:effectLst/>
                <a:latin typeface="Bookman Old Style" panose="02050604050505020204" pitchFamily="18" charset="0"/>
                <a:ea typeface="Calibri" panose="020F0502020204030204" pitchFamily="34" charset="0"/>
                <a:cs typeface="Arial" panose="020B0604020202020204" pitchFamily="34" charset="0"/>
              </a:rPr>
              <a:t>Nefesh</a:t>
            </a:r>
            <a:r>
              <a:rPr lang="en-US" sz="2800" b="1">
                <a:effectLst/>
                <a:latin typeface="Bookman Old Style" panose="02050604050505020204" pitchFamily="18" charset="0"/>
                <a:ea typeface="Calibri" panose="020F0502020204030204" pitchFamily="34" charset="0"/>
                <a:cs typeface="Arial" panose="020B0604020202020204" pitchFamily="34" charset="0"/>
              </a:rPr>
              <a:t> of the deceased righteous person, “impregnated” in the living person, can help in further spiritual progress. As we will see, this “impregnation” can happen more than once!]</a:t>
            </a:r>
            <a:endParaRPr lang="en-US" sz="2800" b="1">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35179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E2021B-04A7-4AF6-A473-F8531FF851AA}"/>
              </a:ext>
            </a:extLst>
          </p:cNvPr>
          <p:cNvSpPr txBox="1"/>
          <p:nvPr/>
        </p:nvSpPr>
        <p:spPr>
          <a:xfrm>
            <a:off x="66675" y="0"/>
            <a:ext cx="12125325" cy="5873659"/>
          </a:xfrm>
          <a:prstGeom prst="rect">
            <a:avLst/>
          </a:prstGeom>
          <a:noFill/>
        </p:spPr>
        <p:txBody>
          <a:bodyPr wrap="square">
            <a:spAutoFit/>
          </a:bodyPr>
          <a:lstStyle/>
          <a:p>
            <a:pPr algn="ctr" rtl="1">
              <a:spcAft>
                <a:spcPts val="800"/>
              </a:spcAft>
            </a:pPr>
            <a:r>
              <a:rPr lang="he-IL" sz="2000" b="1">
                <a:effectLst/>
                <a:latin typeface="Bookman Old Style" panose="02050604050505020204" pitchFamily="18" charset="0"/>
                <a:ea typeface="Calibri" panose="020F0502020204030204" pitchFamily="34" charset="0"/>
              </a:rPr>
              <a:t>גם אפשר, שלפעמים יארע כי יתעבר בו נפש איזה צדיק, ואח"כ יזכה ויתעבר בו עוד נפש צדיק אחר יותר גדול מן הראשון</a:t>
            </a:r>
            <a:r>
              <a:rPr lang="en-US" sz="2000" b="1">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It is also possible that sometimes it will occur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that 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of one righteous person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will be an </a:t>
            </a:r>
            <a:r>
              <a:rPr lang="en-US" sz="2800" b="1" i="1">
                <a:effectLst/>
                <a:latin typeface="Bookman Old Style" panose="02050604050505020204" pitchFamily="18" charset="0"/>
                <a:ea typeface="Calibri" panose="020F0502020204030204" pitchFamily="34" charset="0"/>
              </a:rPr>
              <a:t>ibur</a:t>
            </a:r>
            <a:r>
              <a:rPr lang="en-US" sz="2800" b="1">
                <a:effectLst/>
                <a:latin typeface="Bookman Old Style" panose="02050604050505020204" pitchFamily="18" charset="0"/>
                <a:ea typeface="Calibri" panose="020F0502020204030204" pitchFamily="34" charset="0"/>
              </a:rPr>
              <a:t> in [a living person],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and after that, [the living person]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will merit an </a:t>
            </a:r>
            <a:r>
              <a:rPr lang="en-US" sz="2800" b="1" i="1">
                <a:effectLst/>
                <a:latin typeface="Bookman Old Style" panose="02050604050505020204" pitchFamily="18" charset="0"/>
                <a:ea typeface="Calibri" panose="020F0502020204030204" pitchFamily="34" charset="0"/>
              </a:rPr>
              <a:t>ibur</a:t>
            </a:r>
            <a:r>
              <a:rPr lang="en-US" sz="2800" b="1">
                <a:effectLst/>
                <a:latin typeface="Bookman Old Style" panose="02050604050505020204" pitchFamily="18" charset="0"/>
                <a:ea typeface="Calibri" panose="020F0502020204030204" pitchFamily="34" charset="0"/>
              </a:rPr>
              <a:t> of another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from a different righteous person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rPr>
              <a:t>greater than the first.  </a:t>
            </a:r>
          </a:p>
        </p:txBody>
      </p:sp>
    </p:spTree>
    <p:extLst>
      <p:ext uri="{BB962C8B-B14F-4D97-AF65-F5344CB8AC3E}">
        <p14:creationId xmlns:p14="http://schemas.microsoft.com/office/powerpoint/2010/main" val="3351680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1714A5-0577-4E0E-9572-C0446BAB2BB9}"/>
              </a:ext>
            </a:extLst>
          </p:cNvPr>
          <p:cNvSpPr txBox="1"/>
          <p:nvPr/>
        </p:nvSpPr>
        <p:spPr>
          <a:xfrm>
            <a:off x="66675" y="0"/>
            <a:ext cx="12020550" cy="7263527"/>
          </a:xfrm>
          <a:prstGeom prst="rect">
            <a:avLst/>
          </a:prstGeom>
          <a:noFill/>
        </p:spPr>
        <p:txBody>
          <a:bodyPr wrap="square">
            <a:spAutoFit/>
          </a:bodyPr>
          <a:lstStyle/>
          <a:p>
            <a:pPr algn="ctr"/>
            <a:r>
              <a:rPr lang="en-US" sz="2200" b="1" u="sng">
                <a:latin typeface="Bookman Old Style" panose="02050604050505020204" pitchFamily="18" charset="0"/>
              </a:rPr>
              <a:t>From the Shabbat Morning Tefillah (Birkat Ha-Yotser)</a:t>
            </a:r>
            <a:endParaRPr lang="en-US" sz="2800" b="1">
              <a:latin typeface="Bookman Old Style" panose="02050604050505020204" pitchFamily="18" charset="0"/>
            </a:endParaRPr>
          </a:p>
          <a:p>
            <a:pPr algn="ctr" rtl="1"/>
            <a:r>
              <a:rPr lang="en-US" sz="2800" b="1">
                <a:latin typeface="Bookman Old Style" panose="02050604050505020204" pitchFamily="18" charset="0"/>
              </a:rPr>
              <a:t>.</a:t>
            </a:r>
            <a:r>
              <a:rPr lang="en-US" sz="2400" b="1">
                <a:latin typeface="Bookman Old Style" panose="02050604050505020204" pitchFamily="18" charset="0"/>
              </a:rPr>
              <a:t> אֵין כְּעֶרְכֶּךָ יְדֹוָד אֱלֹ</a:t>
            </a:r>
            <a:r>
              <a:rPr lang="he-IL" sz="2400" b="1">
                <a:latin typeface="Bookman Old Style" panose="02050604050505020204" pitchFamily="18" charset="0"/>
              </a:rPr>
              <a:t>ק</a:t>
            </a:r>
            <a:r>
              <a:rPr lang="en-US" sz="2400" b="1">
                <a:latin typeface="Bookman Old Style" panose="02050604050505020204" pitchFamily="18" charset="0"/>
              </a:rPr>
              <a:t>ינוּ בָּעוֹלָם הַזֶּה. וְאֵין זוּלָתְךָ מַלְכֵּנוּ לְחַיֵּי הָעוֹלָם הַבָּא. אֶפֶס בִּלְתְּךָ גּוֹאֲלֵנוּ לִימוֹת הַמָּשִׁיחַ. וְאֵין דּוֹמֶה לְּךָ מוֹשִׁיעֵנוּ לִתְחִיַּת הַמֵּתִים:</a:t>
            </a:r>
          </a:p>
          <a:p>
            <a:pPr algn="ctr" rtl="1"/>
            <a:endParaRPr lang="en-US" sz="2800" b="1">
              <a:latin typeface="Bookman Old Style" panose="02050604050505020204" pitchFamily="18" charset="0"/>
            </a:endParaRPr>
          </a:p>
          <a:p>
            <a:pPr algn="ctr">
              <a:lnSpc>
                <a:spcPct val="150000"/>
              </a:lnSpc>
            </a:pPr>
            <a:r>
              <a:rPr lang="en-US" sz="2800" b="1">
                <a:latin typeface="Bookman Old Style" panose="02050604050505020204" pitchFamily="18" charset="0"/>
              </a:rPr>
              <a:t>There is nothing as valuable as You, YHVH our Elohim, </a:t>
            </a:r>
          </a:p>
          <a:p>
            <a:pPr algn="ctr">
              <a:lnSpc>
                <a:spcPct val="150000"/>
              </a:lnSpc>
            </a:pPr>
            <a:r>
              <a:rPr lang="en-US" sz="2800" b="1">
                <a:latin typeface="Bookman Old Style" panose="02050604050505020204" pitchFamily="18" charset="0"/>
              </a:rPr>
              <a:t>In </a:t>
            </a:r>
            <a:r>
              <a:rPr lang="en-US" sz="2800" b="1" u="sng">
                <a:latin typeface="Copperplate Gothic Bold" panose="020E0705020206020404" pitchFamily="34" charset="0"/>
              </a:rPr>
              <a:t>This-World</a:t>
            </a:r>
          </a:p>
          <a:p>
            <a:pPr algn="ctr">
              <a:lnSpc>
                <a:spcPct val="150000"/>
              </a:lnSpc>
            </a:pPr>
            <a:r>
              <a:rPr lang="en-US" sz="2800" b="1">
                <a:latin typeface="Bookman Old Style" panose="02050604050505020204" pitchFamily="18" charset="0"/>
              </a:rPr>
              <a:t>And there is none other than You, our King, </a:t>
            </a:r>
          </a:p>
          <a:p>
            <a:pPr algn="ctr">
              <a:lnSpc>
                <a:spcPct val="150000"/>
              </a:lnSpc>
            </a:pPr>
            <a:r>
              <a:rPr lang="en-US" sz="2800" b="1">
                <a:latin typeface="Bookman Old Style" panose="02050604050505020204" pitchFamily="18" charset="0"/>
              </a:rPr>
              <a:t>in the life of the </a:t>
            </a:r>
            <a:r>
              <a:rPr lang="en-US" sz="2800" b="1" u="sng">
                <a:latin typeface="Copperplate Gothic Bold" panose="020E0705020206020404" pitchFamily="34" charset="0"/>
              </a:rPr>
              <a:t>World-to-Come</a:t>
            </a:r>
          </a:p>
          <a:p>
            <a:pPr algn="ctr">
              <a:lnSpc>
                <a:spcPct val="150000"/>
              </a:lnSpc>
            </a:pPr>
            <a:r>
              <a:rPr lang="en-US" sz="2800" b="1">
                <a:latin typeface="Bookman Old Style" panose="02050604050505020204" pitchFamily="18" charset="0"/>
              </a:rPr>
              <a:t>There is nothing other than You, our Redeemer</a:t>
            </a:r>
          </a:p>
          <a:p>
            <a:pPr algn="ctr">
              <a:lnSpc>
                <a:spcPct val="150000"/>
              </a:lnSpc>
            </a:pPr>
            <a:r>
              <a:rPr lang="en-US" sz="2800" b="1">
                <a:latin typeface="Bookman Old Style" panose="02050604050505020204" pitchFamily="18" charset="0"/>
              </a:rPr>
              <a:t>in the </a:t>
            </a:r>
            <a:r>
              <a:rPr lang="en-US" sz="2800" b="1" u="sng">
                <a:latin typeface="Copperplate Gothic Bold" panose="020E0705020206020404" pitchFamily="34" charset="0"/>
              </a:rPr>
              <a:t>Days of the Messiah</a:t>
            </a:r>
          </a:p>
          <a:p>
            <a:pPr algn="ctr">
              <a:lnSpc>
                <a:spcPct val="150000"/>
              </a:lnSpc>
            </a:pPr>
            <a:r>
              <a:rPr lang="en-US" sz="2800" b="1">
                <a:latin typeface="Bookman Old Style" panose="02050604050505020204" pitchFamily="18" charset="0"/>
              </a:rPr>
              <a:t>And there is none who resembles You, our Savior, </a:t>
            </a:r>
          </a:p>
          <a:p>
            <a:pPr algn="ctr">
              <a:lnSpc>
                <a:spcPct val="150000"/>
              </a:lnSpc>
            </a:pPr>
            <a:r>
              <a:rPr lang="en-US" sz="2800" b="1">
                <a:latin typeface="Bookman Old Style" panose="02050604050505020204" pitchFamily="18" charset="0"/>
              </a:rPr>
              <a:t>in the </a:t>
            </a:r>
            <a:r>
              <a:rPr lang="en-US" sz="2800" b="1" u="sng">
                <a:latin typeface="Copperplate Gothic Bold" panose="020E0705020206020404" pitchFamily="34" charset="0"/>
              </a:rPr>
              <a:t>Resurrection of the Dead</a:t>
            </a:r>
          </a:p>
          <a:p>
            <a:pPr algn="ctr"/>
            <a:endParaRPr lang="en-US" sz="2800" b="1">
              <a:latin typeface="Bookman Old Style" panose="02050604050505020204" pitchFamily="18" charset="0"/>
            </a:endParaRPr>
          </a:p>
        </p:txBody>
      </p:sp>
    </p:spTree>
    <p:extLst>
      <p:ext uri="{BB962C8B-B14F-4D97-AF65-F5344CB8AC3E}">
        <p14:creationId xmlns:p14="http://schemas.microsoft.com/office/powerpoint/2010/main" val="4336245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4B333F-2261-467F-84FF-ACDE741B07C6}"/>
              </a:ext>
            </a:extLst>
          </p:cNvPr>
          <p:cNvSpPr txBox="1"/>
          <p:nvPr/>
        </p:nvSpPr>
        <p:spPr>
          <a:xfrm>
            <a:off x="76200" y="66675"/>
            <a:ext cx="12115800" cy="5809604"/>
          </a:xfrm>
          <a:prstGeom prst="rect">
            <a:avLst/>
          </a:prstGeom>
          <a:noFill/>
        </p:spPr>
        <p:txBody>
          <a:bodyPr wrap="square">
            <a:spAutoFit/>
          </a:bodyPr>
          <a:lstStyle/>
          <a:p>
            <a:pPr lvl="5" algn="r" rtl="1"/>
            <a:r>
              <a:rPr lang="he-IL" sz="2000" b="1">
                <a:effectLst/>
                <a:latin typeface="Bookman Old Style" panose="02050604050505020204" pitchFamily="18" charset="0"/>
                <a:ea typeface="Calibri" panose="020F0502020204030204" pitchFamily="34" charset="0"/>
              </a:rPr>
              <a:t> ונמצא כי יש בו נפש מפאת עצמו, והנפש של הצדיק שבאה לו בתחלה, הוא לו במקום רוח. והנפש השנית של הצדיק היותר מעולה, שבאה לו באחרונה, תהיה לו בבחינת נשמה:</a:t>
            </a:r>
            <a:endParaRPr lang="en-US" sz="2000" b="1">
              <a:effectLst/>
              <a:latin typeface="Bookman Old Style" panose="02050604050505020204" pitchFamily="18" charset="0"/>
              <a:ea typeface="Calibri" panose="020F0502020204030204" pitchFamily="34" charset="0"/>
            </a:endParaRPr>
          </a:p>
          <a:p>
            <a:pPr lvl="5">
              <a:lnSpc>
                <a:spcPct val="150000"/>
              </a:lnSpc>
            </a:pPr>
            <a:endParaRPr lang="en-US" sz="2800" b="1">
              <a:effectLst/>
              <a:latin typeface="Bookman Old Style" panose="02050604050505020204" pitchFamily="18" charset="0"/>
              <a:ea typeface="Calibri" panose="020F0502020204030204" pitchFamily="34" charset="0"/>
            </a:endParaRPr>
          </a:p>
          <a:p>
            <a:pPr lvl="5">
              <a:lnSpc>
                <a:spcPct val="150000"/>
              </a:lnSpc>
            </a:pPr>
            <a:r>
              <a:rPr lang="en-US" sz="2800" b="1">
                <a:effectLst/>
                <a:latin typeface="Bookman Old Style" panose="02050604050505020204" pitchFamily="18" charset="0"/>
                <a:ea typeface="Calibri" panose="020F0502020204030204" pitchFamily="34" charset="0"/>
              </a:rPr>
              <a:t>Thus, [the living person] has </a:t>
            </a:r>
          </a:p>
          <a:p>
            <a:pPr marL="2800350" lvl="5" indent="-514350">
              <a:lnSpc>
                <a:spcPct val="150000"/>
              </a:lnSpc>
              <a:buAutoNum type="arabicParenR"/>
            </a:pPr>
            <a:r>
              <a:rPr lang="en-US" sz="2800" b="1">
                <a:effectLst/>
                <a:latin typeface="Bookman Old Style" panose="02050604050505020204" pitchFamily="18" charset="0"/>
                <a:ea typeface="Calibri" panose="020F0502020204030204" pitchFamily="34" charset="0"/>
              </a:rPr>
              <a:t>his own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a:t>
            </a:r>
          </a:p>
          <a:p>
            <a:pPr marL="2800350" lvl="5" indent="-514350">
              <a:lnSpc>
                <a:spcPct val="150000"/>
              </a:lnSpc>
              <a:buAutoNum type="arabicParenR"/>
            </a:pPr>
            <a:r>
              <a:rPr lang="en-US" sz="2800" b="1">
                <a:effectLst/>
                <a:latin typeface="Bookman Old Style" panose="02050604050505020204" pitchFamily="18" charset="0"/>
                <a:ea typeface="Calibri" panose="020F0502020204030204" pitchFamily="34" charset="0"/>
              </a:rPr>
              <a:t>the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of the righteous person who first came to him which is to him like a </a:t>
            </a:r>
            <a:r>
              <a:rPr lang="en-US" sz="2800" b="1" i="1">
                <a:effectLst/>
                <a:latin typeface="Bookman Old Style" panose="02050604050505020204" pitchFamily="18" charset="0"/>
                <a:ea typeface="Calibri" panose="020F0502020204030204" pitchFamily="34" charset="0"/>
              </a:rPr>
              <a:t>Ru’aḥ</a:t>
            </a:r>
            <a:r>
              <a:rPr lang="en-US" sz="2800" b="1">
                <a:effectLst/>
                <a:latin typeface="Bookman Old Style" panose="02050604050505020204" pitchFamily="18" charset="0"/>
                <a:ea typeface="Calibri" panose="020F0502020204030204" pitchFamily="34" charset="0"/>
              </a:rPr>
              <a:t>, and</a:t>
            </a:r>
          </a:p>
          <a:p>
            <a:pPr marL="2800350" lvl="5" indent="-514350">
              <a:lnSpc>
                <a:spcPct val="150000"/>
              </a:lnSpc>
              <a:buAutoNum type="arabicParenR"/>
            </a:pPr>
            <a:r>
              <a:rPr lang="en-US" sz="2800" b="1">
                <a:effectLst/>
                <a:latin typeface="Bookman Old Style" panose="02050604050505020204" pitchFamily="18" charset="0"/>
                <a:ea typeface="Calibri" panose="020F0502020204030204" pitchFamily="34" charset="0"/>
              </a:rPr>
              <a:t>the second </a:t>
            </a:r>
            <a:r>
              <a:rPr lang="en-US" sz="2800" b="1" i="1">
                <a:effectLst/>
                <a:latin typeface="Bookman Old Style" panose="02050604050505020204" pitchFamily="18" charset="0"/>
                <a:ea typeface="Calibri" panose="020F0502020204030204" pitchFamily="34" charset="0"/>
              </a:rPr>
              <a:t>Nefesh</a:t>
            </a:r>
            <a:r>
              <a:rPr lang="en-US" sz="2800" b="1">
                <a:effectLst/>
                <a:latin typeface="Bookman Old Style" panose="02050604050505020204" pitchFamily="18" charset="0"/>
                <a:ea typeface="Calibri" panose="020F0502020204030204" pitchFamily="34" charset="0"/>
              </a:rPr>
              <a:t> of the greater righteous person which came to him last, which will be like a </a:t>
            </a:r>
            <a:r>
              <a:rPr lang="en-US" sz="2800" b="1" i="1">
                <a:effectLst/>
                <a:latin typeface="Bookman Old Style" panose="02050604050505020204" pitchFamily="18" charset="0"/>
                <a:ea typeface="Calibri" panose="020F0502020204030204" pitchFamily="34" charset="0"/>
              </a:rPr>
              <a:t>Neshamah</a:t>
            </a:r>
            <a:r>
              <a:rPr lang="en-US" sz="2800" b="1">
                <a:effectLst/>
                <a:latin typeface="Bookman Old Style" panose="02050604050505020204" pitchFamily="18" charset="0"/>
                <a:ea typeface="Calibri" panose="020F0502020204030204" pitchFamily="34" charset="0"/>
              </a:rPr>
              <a:t> for him.</a:t>
            </a:r>
            <a:endParaRPr lang="en-US" sz="2800"/>
          </a:p>
        </p:txBody>
      </p:sp>
    </p:spTree>
    <p:extLst>
      <p:ext uri="{BB962C8B-B14F-4D97-AF65-F5344CB8AC3E}">
        <p14:creationId xmlns:p14="http://schemas.microsoft.com/office/powerpoint/2010/main" val="3392691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3F2A3F-4368-422A-AD0E-C740B80BFF0E}"/>
              </a:ext>
            </a:extLst>
          </p:cNvPr>
          <p:cNvSpPr txBox="1"/>
          <p:nvPr/>
        </p:nvSpPr>
        <p:spPr>
          <a:xfrm>
            <a:off x="95249" y="1"/>
            <a:ext cx="12030075" cy="7017306"/>
          </a:xfrm>
          <a:prstGeom prst="rect">
            <a:avLst/>
          </a:prstGeom>
          <a:noFill/>
        </p:spPr>
        <p:txBody>
          <a:bodyPr wrap="square">
            <a:spAutoFit/>
          </a:bodyPr>
          <a:lstStyle/>
          <a:p>
            <a:pPr algn="ctr"/>
            <a:r>
              <a:rPr lang="en-US" sz="3000" b="1" i="1">
                <a:latin typeface="Bookman Old Style" panose="02050604050505020204" pitchFamily="18" charset="0"/>
                <a:cs typeface="Arial" panose="020B0604020202020204" pitchFamily="34" charset="0"/>
              </a:rPr>
              <a:t>Reincarnation as Love?</a:t>
            </a:r>
          </a:p>
          <a:p>
            <a:pPr algn="ctr"/>
            <a:endParaRPr lang="en-US" sz="3000" b="1" i="1">
              <a:latin typeface="Bookman Old Style" panose="02050604050505020204" pitchFamily="18" charset="0"/>
              <a:cs typeface="Arial" panose="020B0604020202020204" pitchFamily="34" charset="0"/>
            </a:endParaRPr>
          </a:p>
          <a:p>
            <a:pPr algn="ctr"/>
            <a:r>
              <a:rPr lang="en-US" sz="3000" b="1">
                <a:latin typeface="Bookman Old Style" panose="02050604050505020204" pitchFamily="18" charset="0"/>
                <a:cs typeface="Arial" panose="020B0604020202020204" pitchFamily="34" charset="0"/>
              </a:rPr>
              <a:t>Ibur </a:t>
            </a:r>
            <a:r>
              <a:rPr lang="en-US" sz="3000" b="1" i="1">
                <a:latin typeface="Bookman Old Style" panose="02050604050505020204" pitchFamily="18" charset="0"/>
                <a:cs typeface="Arial" panose="020B0604020202020204" pitchFamily="34" charset="0"/>
              </a:rPr>
              <a:t>during the lifetime </a:t>
            </a:r>
          </a:p>
          <a:p>
            <a:pPr algn="ctr"/>
            <a:endParaRPr lang="en-US" sz="3000" b="1" i="1">
              <a:latin typeface="Bookman Old Style" panose="02050604050505020204" pitchFamily="18" charset="0"/>
              <a:cs typeface="Arial" panose="020B0604020202020204" pitchFamily="34" charset="0"/>
            </a:endParaRPr>
          </a:p>
          <a:p>
            <a:pPr algn="ctr"/>
            <a:r>
              <a:rPr lang="en-US" sz="3000" b="1" i="1">
                <a:latin typeface="Bookman Old Style" panose="02050604050505020204" pitchFamily="18" charset="0"/>
                <a:cs typeface="Arial" panose="020B0604020202020204" pitchFamily="34" charset="0"/>
              </a:rPr>
              <a:t>of both </a:t>
            </a:r>
          </a:p>
          <a:p>
            <a:pPr algn="ctr"/>
            <a:endParaRPr lang="en-US" sz="3000" b="1" i="1">
              <a:latin typeface="Bookman Old Style" panose="02050604050505020204" pitchFamily="18" charset="0"/>
              <a:cs typeface="Arial" panose="020B0604020202020204" pitchFamily="34" charset="0"/>
            </a:endParaRPr>
          </a:p>
          <a:p>
            <a:pPr algn="ctr"/>
            <a:r>
              <a:rPr lang="en-US" sz="3000" b="1" i="1">
                <a:latin typeface="Bookman Old Style" panose="02050604050505020204" pitchFamily="18" charset="0"/>
                <a:cs typeface="Arial" panose="020B0604020202020204" pitchFamily="34" charset="0"/>
              </a:rPr>
              <a:t>The Tsadik </a:t>
            </a:r>
          </a:p>
          <a:p>
            <a:pPr algn="ctr"/>
            <a:endParaRPr lang="en-US" sz="3000" b="1" i="1">
              <a:latin typeface="Bookman Old Style" panose="02050604050505020204" pitchFamily="18" charset="0"/>
              <a:cs typeface="Arial" panose="020B0604020202020204" pitchFamily="34" charset="0"/>
            </a:endParaRPr>
          </a:p>
          <a:p>
            <a:pPr algn="ctr"/>
            <a:r>
              <a:rPr lang="en-US" sz="3000" b="1" i="1">
                <a:latin typeface="Bookman Old Style" panose="02050604050505020204" pitchFamily="18" charset="0"/>
                <a:cs typeface="Arial" panose="020B0604020202020204" pitchFamily="34" charset="0"/>
              </a:rPr>
              <a:t>and the </a:t>
            </a:r>
          </a:p>
          <a:p>
            <a:pPr algn="ctr"/>
            <a:endParaRPr lang="en-US" sz="3000" b="1" i="1">
              <a:latin typeface="Bookman Old Style" panose="02050604050505020204" pitchFamily="18" charset="0"/>
              <a:cs typeface="Arial" panose="020B0604020202020204" pitchFamily="34" charset="0"/>
            </a:endParaRPr>
          </a:p>
          <a:p>
            <a:pPr algn="ctr"/>
            <a:r>
              <a:rPr lang="en-US" sz="3000" b="1" i="1">
                <a:latin typeface="Bookman Old Style" panose="02050604050505020204" pitchFamily="18" charset="0"/>
                <a:cs typeface="Arial" panose="020B0604020202020204" pitchFamily="34" charset="0"/>
              </a:rPr>
              <a:t>Person in need </a:t>
            </a:r>
          </a:p>
          <a:p>
            <a:pPr algn="ctr"/>
            <a:endParaRPr lang="en-US" sz="3000" b="1" i="1">
              <a:latin typeface="Bookman Old Style" panose="02050604050505020204" pitchFamily="18" charset="0"/>
              <a:cs typeface="Arial" panose="020B0604020202020204" pitchFamily="34" charset="0"/>
            </a:endParaRPr>
          </a:p>
          <a:p>
            <a:pPr algn="ctr"/>
            <a:r>
              <a:rPr lang="en-US" sz="3000" b="1" i="1">
                <a:latin typeface="Bookman Old Style" panose="02050604050505020204" pitchFamily="18" charset="0"/>
                <a:cs typeface="Arial" panose="020B0604020202020204" pitchFamily="34" charset="0"/>
              </a:rPr>
              <a:t>of spiritual help</a:t>
            </a:r>
          </a:p>
          <a:p>
            <a:pPr algn="ctr"/>
            <a:endParaRPr lang="en-US" sz="3000" b="1">
              <a:latin typeface="Bookman Old Style" panose="02050604050505020204" pitchFamily="18" charset="0"/>
              <a:cs typeface="Arial" panose="020B0604020202020204" pitchFamily="34" charset="0"/>
            </a:endParaRPr>
          </a:p>
          <a:p>
            <a:pPr algn="ctr"/>
            <a:endParaRPr lang="en-US" sz="3000" b="1">
              <a:latin typeface="Bookman Old Style" panose="02050604050505020204" pitchFamily="18" charset="0"/>
              <a:cs typeface="Arial" panose="020B0604020202020204" pitchFamily="34" charset="0"/>
            </a:endParaRPr>
          </a:p>
        </p:txBody>
      </p:sp>
    </p:spTree>
    <p:extLst>
      <p:ext uri="{BB962C8B-B14F-4D97-AF65-F5344CB8AC3E}">
        <p14:creationId xmlns:p14="http://schemas.microsoft.com/office/powerpoint/2010/main" val="7713906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3FB607-3445-4C9C-A240-28FDBF361A7C}"/>
              </a:ext>
            </a:extLst>
          </p:cNvPr>
          <p:cNvSpPr txBox="1"/>
          <p:nvPr/>
        </p:nvSpPr>
        <p:spPr>
          <a:xfrm>
            <a:off x="161925" y="0"/>
            <a:ext cx="12030075" cy="6171177"/>
          </a:xfrm>
          <a:prstGeom prst="rect">
            <a:avLst/>
          </a:prstGeom>
          <a:noFill/>
        </p:spPr>
        <p:txBody>
          <a:bodyPr wrap="square">
            <a:spAutoFit/>
          </a:bodyPr>
          <a:lstStyle/>
          <a:p>
            <a:pPr algn="r" rtl="1"/>
            <a:r>
              <a:rPr lang="he-IL" sz="2200" b="1">
                <a:latin typeface="Bookman Old Style" panose="02050604050505020204" pitchFamily="18" charset="0"/>
              </a:rPr>
              <a:t>...</a:t>
            </a:r>
            <a:r>
              <a:rPr lang="en-US" sz="2200" b="1">
                <a:latin typeface="Bookman Old Style" panose="02050604050505020204" pitchFamily="18" charset="0"/>
              </a:rPr>
              <a:t>ולא עוד, אלא שגם אפשר, שבהיות גם הצדיק ההוא נמצא עמו בזמנו בחייו, תתעבר בו נפשו</a:t>
            </a:r>
            <a:endParaRPr lang="he-IL" sz="22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r>
              <a:rPr lang="en-US" sz="2800" b="1">
                <a:latin typeface="Bookman Old Style" panose="02050604050505020204" pitchFamily="18" charset="0"/>
              </a:rPr>
              <a:t>…Moreover, it is even possible that </a:t>
            </a:r>
          </a:p>
          <a:p>
            <a:pPr algn="ctr">
              <a:lnSpc>
                <a:spcPct val="150000"/>
              </a:lnSpc>
            </a:pPr>
            <a:r>
              <a:rPr lang="en-US" sz="2800" b="1">
                <a:latin typeface="Bookman Old Style" panose="02050604050505020204" pitchFamily="18" charset="0"/>
              </a:rPr>
              <a:t>a </a:t>
            </a:r>
            <a:r>
              <a:rPr lang="en-US" sz="2800" b="1" i="1">
                <a:latin typeface="Bookman Old Style" panose="02050604050505020204" pitchFamily="18" charset="0"/>
              </a:rPr>
              <a:t>Tsadik</a:t>
            </a:r>
            <a:r>
              <a:rPr lang="en-US" sz="2800" b="1">
                <a:latin typeface="Bookman Old Style" panose="02050604050505020204" pitchFamily="18" charset="0"/>
              </a:rPr>
              <a:t> who is [alive] together </a:t>
            </a:r>
          </a:p>
          <a:p>
            <a:pPr algn="ctr">
              <a:lnSpc>
                <a:spcPct val="150000"/>
              </a:lnSpc>
            </a:pPr>
            <a:r>
              <a:rPr lang="en-US" sz="2800" b="1">
                <a:latin typeface="Bookman Old Style" panose="02050604050505020204" pitchFamily="18" charset="0"/>
              </a:rPr>
              <a:t>with [the person] during his life, </a:t>
            </a:r>
          </a:p>
          <a:p>
            <a:pPr algn="ctr">
              <a:lnSpc>
                <a:spcPct val="150000"/>
              </a:lnSpc>
            </a:pPr>
            <a:r>
              <a:rPr lang="en-US" sz="2800" b="1">
                <a:latin typeface="Bookman Old Style" panose="02050604050505020204" pitchFamily="18" charset="0"/>
              </a:rPr>
              <a:t>at the same time, </a:t>
            </a:r>
          </a:p>
          <a:p>
            <a:pPr algn="ctr">
              <a:lnSpc>
                <a:spcPct val="150000"/>
              </a:lnSpc>
            </a:pPr>
            <a:r>
              <a:rPr lang="en-US" sz="2800" b="1">
                <a:latin typeface="Bookman Old Style" panose="02050604050505020204" pitchFamily="18" charset="0"/>
              </a:rPr>
              <a:t>[that Tsadik’s] </a:t>
            </a:r>
            <a:r>
              <a:rPr lang="en-US" sz="2800" b="1" i="1">
                <a:latin typeface="Bookman Old Style" panose="02050604050505020204" pitchFamily="18" charset="0"/>
              </a:rPr>
              <a:t>Nefesh</a:t>
            </a:r>
            <a:r>
              <a:rPr lang="en-US" sz="2800" b="1">
                <a:latin typeface="Bookman Old Style" panose="02050604050505020204" pitchFamily="18" charset="0"/>
              </a:rPr>
              <a:t> can become </a:t>
            </a:r>
          </a:p>
          <a:p>
            <a:pPr algn="ctr">
              <a:lnSpc>
                <a:spcPct val="150000"/>
              </a:lnSpc>
            </a:pPr>
            <a:r>
              <a:rPr lang="en-US" sz="2800" b="1">
                <a:latin typeface="Bookman Old Style" panose="02050604050505020204" pitchFamily="18" charset="0"/>
              </a:rPr>
              <a:t>impregnated within him… </a:t>
            </a:r>
          </a:p>
          <a:p>
            <a:pPr algn="ctr">
              <a:lnSpc>
                <a:spcPct val="150000"/>
              </a:lnSpc>
            </a:pPr>
            <a:r>
              <a:rPr lang="en-US" sz="2800" b="1">
                <a:latin typeface="Bookman Old Style" panose="02050604050505020204" pitchFamily="18" charset="0"/>
              </a:rPr>
              <a:t> </a:t>
            </a:r>
          </a:p>
        </p:txBody>
      </p:sp>
    </p:spTree>
    <p:extLst>
      <p:ext uri="{BB962C8B-B14F-4D97-AF65-F5344CB8AC3E}">
        <p14:creationId xmlns:p14="http://schemas.microsoft.com/office/powerpoint/2010/main" val="2029575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B57368-E874-4BD9-B58B-721FF0B53E25}"/>
              </a:ext>
            </a:extLst>
          </p:cNvPr>
          <p:cNvSpPr txBox="1"/>
          <p:nvPr/>
        </p:nvSpPr>
        <p:spPr>
          <a:xfrm>
            <a:off x="0" y="1"/>
            <a:ext cx="12192000" cy="5863400"/>
          </a:xfrm>
          <a:prstGeom prst="rect">
            <a:avLst/>
          </a:prstGeom>
          <a:noFill/>
        </p:spPr>
        <p:txBody>
          <a:bodyPr wrap="square">
            <a:spAutoFit/>
          </a:bodyPr>
          <a:lstStyle/>
          <a:p>
            <a:pPr algn="ctr" rtl="1"/>
            <a:r>
              <a:rPr lang="en-US" sz="2200" b="1">
                <a:latin typeface="Bookman Old Style" panose="02050604050505020204" pitchFamily="18" charset="0"/>
              </a:rPr>
              <a:t>….כי כאשר האיש הזה יעשה איזו מצוה, או מצות המתייחסות אל הצדיק ההוא, כי גם הוא עשאם כמוהו כתקנם, אז תתעבר בו נפש הצדיק ההוא, עם היות שניהם ביחד בחיים </a:t>
            </a:r>
            <a:endParaRPr lang="he-IL" sz="2200" b="1">
              <a:latin typeface="Bookman Old Style" panose="02050604050505020204" pitchFamily="18" charset="0"/>
            </a:endParaRPr>
          </a:p>
          <a:p>
            <a:pPr algn="ctr">
              <a:lnSpc>
                <a:spcPct val="150000"/>
              </a:lnSpc>
            </a:pPr>
            <a:endParaRPr lang="en-US" sz="2800" b="1">
              <a:latin typeface="Bookman Old Style" panose="02050604050505020204" pitchFamily="18" charset="0"/>
            </a:endParaRPr>
          </a:p>
          <a:p>
            <a:pPr algn="ctr">
              <a:lnSpc>
                <a:spcPct val="150000"/>
              </a:lnSpc>
            </a:pPr>
            <a:r>
              <a:rPr lang="en-US" sz="2800" b="1">
                <a:latin typeface="Bookman Old Style" panose="02050604050505020204" pitchFamily="18" charset="0"/>
              </a:rPr>
              <a:t>for when this person peforms a certain mitzvah or mitzvot associated with that </a:t>
            </a:r>
            <a:r>
              <a:rPr lang="en-US" sz="2800" b="1" i="1">
                <a:latin typeface="Bookman Old Style" panose="02050604050505020204" pitchFamily="18" charset="0"/>
              </a:rPr>
              <a:t>Tsadik</a:t>
            </a:r>
            <a:r>
              <a:rPr lang="en-US" sz="2800" b="1">
                <a:latin typeface="Bookman Old Style" panose="02050604050505020204" pitchFamily="18" charset="0"/>
              </a:rPr>
              <a:t>, </a:t>
            </a:r>
          </a:p>
          <a:p>
            <a:pPr algn="ctr">
              <a:lnSpc>
                <a:spcPct val="150000"/>
              </a:lnSpc>
            </a:pPr>
            <a:r>
              <a:rPr lang="en-US" sz="2800" b="1">
                <a:latin typeface="Bookman Old Style" panose="02050604050505020204" pitchFamily="18" charset="0"/>
              </a:rPr>
              <a:t>which he performs properly like [that </a:t>
            </a:r>
            <a:r>
              <a:rPr lang="en-US" sz="2800" b="1" i="1">
                <a:latin typeface="Bookman Old Style" panose="02050604050505020204" pitchFamily="18" charset="0"/>
              </a:rPr>
              <a:t>Tsadik</a:t>
            </a:r>
            <a:r>
              <a:rPr lang="en-US" sz="2800" b="1">
                <a:latin typeface="Bookman Old Style" panose="02050604050505020204" pitchFamily="18" charset="0"/>
              </a:rPr>
              <a:t>], </a:t>
            </a:r>
          </a:p>
          <a:p>
            <a:pPr algn="ctr">
              <a:lnSpc>
                <a:spcPct val="150000"/>
              </a:lnSpc>
            </a:pPr>
            <a:r>
              <a:rPr lang="en-US" sz="2800" b="1">
                <a:latin typeface="Bookman Old Style" panose="02050604050505020204" pitchFamily="18" charset="0"/>
              </a:rPr>
              <a:t>then the </a:t>
            </a:r>
            <a:r>
              <a:rPr lang="en-US" sz="2800" b="1" i="1">
                <a:latin typeface="Bookman Old Style" panose="02050604050505020204" pitchFamily="18" charset="0"/>
              </a:rPr>
              <a:t>Nefesh</a:t>
            </a:r>
            <a:r>
              <a:rPr lang="en-US" sz="2800" b="1">
                <a:latin typeface="Bookman Old Style" panose="02050604050505020204" pitchFamily="18" charset="0"/>
              </a:rPr>
              <a:t> of that </a:t>
            </a:r>
            <a:r>
              <a:rPr lang="en-US" sz="2800" b="1" i="1">
                <a:latin typeface="Bookman Old Style" panose="02050604050505020204" pitchFamily="18" charset="0"/>
              </a:rPr>
              <a:t>Tsadik</a:t>
            </a:r>
            <a:r>
              <a:rPr lang="en-US" sz="2800" b="1">
                <a:latin typeface="Bookman Old Style" panose="02050604050505020204" pitchFamily="18" charset="0"/>
              </a:rPr>
              <a:t> </a:t>
            </a:r>
          </a:p>
          <a:p>
            <a:pPr algn="ctr">
              <a:lnSpc>
                <a:spcPct val="150000"/>
              </a:lnSpc>
            </a:pPr>
            <a:r>
              <a:rPr lang="en-US" sz="2800" b="1">
                <a:latin typeface="Bookman Old Style" panose="02050604050505020204" pitchFamily="18" charset="0"/>
              </a:rPr>
              <a:t>becomes impregnated within him </a:t>
            </a:r>
          </a:p>
          <a:p>
            <a:pPr algn="ctr">
              <a:lnSpc>
                <a:spcPct val="150000"/>
              </a:lnSpc>
            </a:pPr>
            <a:r>
              <a:rPr lang="en-US" sz="2800" b="1">
                <a:latin typeface="Bookman Old Style" panose="02050604050505020204" pitchFamily="18" charset="0"/>
              </a:rPr>
              <a:t>– even though they are both living </a:t>
            </a:r>
          </a:p>
          <a:p>
            <a:pPr algn="ctr">
              <a:lnSpc>
                <a:spcPct val="150000"/>
              </a:lnSpc>
            </a:pPr>
            <a:r>
              <a:rPr lang="en-US" sz="2800" b="1">
                <a:latin typeface="Bookman Old Style" panose="02050604050505020204" pitchFamily="18" charset="0"/>
              </a:rPr>
              <a:t>at the same time.</a:t>
            </a:r>
          </a:p>
        </p:txBody>
      </p:sp>
    </p:spTree>
    <p:extLst>
      <p:ext uri="{BB962C8B-B14F-4D97-AF65-F5344CB8AC3E}">
        <p14:creationId xmlns:p14="http://schemas.microsoft.com/office/powerpoint/2010/main" val="16304993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509AD3-404B-41EF-BDA4-70C6A498B0FA}"/>
              </a:ext>
            </a:extLst>
          </p:cNvPr>
          <p:cNvSpPr txBox="1"/>
          <p:nvPr/>
        </p:nvSpPr>
        <p:spPr>
          <a:xfrm flipV="1">
            <a:off x="3962400" y="3475166"/>
            <a:ext cx="5181600" cy="369332"/>
          </a:xfrm>
          <a:prstGeom prst="rect">
            <a:avLst/>
          </a:prstGeom>
          <a:noFill/>
        </p:spPr>
        <p:txBody>
          <a:bodyPr wrap="square">
            <a:spAutoFit/>
          </a:bodyPr>
          <a:lstStyle/>
          <a:p>
            <a:r>
              <a:rPr lang="en-US" sz="1800" b="1">
                <a:latin typeface="Bookman Old Style" panose="02050604050505020204" pitchFamily="18" charset="0"/>
              </a:rPr>
              <a:t> </a:t>
            </a:r>
            <a:endParaRPr lang="en-US"/>
          </a:p>
        </p:txBody>
      </p:sp>
      <p:sp>
        <p:nvSpPr>
          <p:cNvPr id="5" name="TextBox 4">
            <a:extLst>
              <a:ext uri="{FF2B5EF4-FFF2-40B4-BE49-F238E27FC236}">
                <a16:creationId xmlns:a16="http://schemas.microsoft.com/office/drawing/2014/main" id="{562BB92C-91A1-47F8-8106-EDB81DCFF2A7}"/>
              </a:ext>
            </a:extLst>
          </p:cNvPr>
          <p:cNvSpPr txBox="1"/>
          <p:nvPr/>
        </p:nvSpPr>
        <p:spPr>
          <a:xfrm>
            <a:off x="0" y="66674"/>
            <a:ext cx="12087225" cy="6140399"/>
          </a:xfrm>
          <a:prstGeom prst="rect">
            <a:avLst/>
          </a:prstGeom>
          <a:noFill/>
        </p:spPr>
        <p:txBody>
          <a:bodyPr wrap="square">
            <a:spAutoFit/>
          </a:bodyPr>
          <a:lstStyle/>
          <a:p>
            <a:pPr algn="r" rtl="1"/>
            <a:r>
              <a:rPr lang="en-US" sz="2200" b="1">
                <a:latin typeface="Bookman Old Style" panose="02050604050505020204" pitchFamily="18" charset="0"/>
              </a:rPr>
              <a:t>. וז"ס פסוק ותדבק נפש דוד ביהונתן, כי בהיות שניהם יחד בחיים, נתעברה נפש דוד ביונתן. </a:t>
            </a:r>
            <a:endParaRPr lang="en-US" sz="2200"/>
          </a:p>
          <a:p>
            <a:pPr algn="r" rtl="1"/>
            <a:endParaRPr lang="en-US" sz="2200" b="1">
              <a:latin typeface="Bookman Old Style" panose="02050604050505020204" pitchFamily="18" charset="0"/>
            </a:endParaRPr>
          </a:p>
          <a:p>
            <a:pPr algn="ctr"/>
            <a:endParaRPr lang="en-US" sz="1800" b="1">
              <a:latin typeface="Bookman Old Style" panose="02050604050505020204" pitchFamily="18" charset="0"/>
            </a:endParaRPr>
          </a:p>
          <a:p>
            <a:pPr algn="ctr">
              <a:lnSpc>
                <a:spcPct val="150000"/>
              </a:lnSpc>
            </a:pPr>
            <a:r>
              <a:rPr lang="en-US" sz="2800" b="1">
                <a:latin typeface="Bookman Old Style" panose="02050604050505020204" pitchFamily="18" charset="0"/>
              </a:rPr>
              <a:t>And this is the mystery of the verse, </a:t>
            </a:r>
          </a:p>
          <a:p>
            <a:pPr algn="ctr">
              <a:lnSpc>
                <a:spcPct val="150000"/>
              </a:lnSpc>
            </a:pPr>
            <a:r>
              <a:rPr lang="en-US" sz="2800" b="1">
                <a:latin typeface="Bookman Old Style" panose="02050604050505020204" pitchFamily="18" charset="0"/>
              </a:rPr>
              <a:t>[</a:t>
            </a:r>
            <a:r>
              <a:rPr lang="en-US" sz="2800" b="1" i="1">
                <a:latin typeface="Bookman Old Style" panose="02050604050505020204" pitchFamily="18" charset="0"/>
              </a:rPr>
              <a:t>paraphrase of I Samuel 18:1</a:t>
            </a:r>
            <a:r>
              <a:rPr lang="en-US" sz="2800" b="1">
                <a:latin typeface="Bookman Old Style" panose="02050604050505020204" pitchFamily="18" charset="0"/>
              </a:rPr>
              <a:t>]:</a:t>
            </a:r>
          </a:p>
          <a:p>
            <a:pPr algn="ctr">
              <a:lnSpc>
                <a:spcPct val="150000"/>
              </a:lnSpc>
            </a:pPr>
            <a:r>
              <a:rPr lang="en-US" sz="2800" b="1">
                <a:latin typeface="Bookman Old Style" panose="02050604050505020204" pitchFamily="18" charset="0"/>
              </a:rPr>
              <a:t>“And the </a:t>
            </a:r>
            <a:r>
              <a:rPr lang="en-US" sz="2800" b="1" i="1">
                <a:latin typeface="Bookman Old Style" panose="02050604050505020204" pitchFamily="18" charset="0"/>
              </a:rPr>
              <a:t>Nefesh </a:t>
            </a:r>
            <a:r>
              <a:rPr lang="en-US" sz="2800" b="1">
                <a:latin typeface="Bookman Old Style" panose="02050604050505020204" pitchFamily="18" charset="0"/>
              </a:rPr>
              <a:t>of David </a:t>
            </a:r>
          </a:p>
          <a:p>
            <a:pPr algn="ctr">
              <a:lnSpc>
                <a:spcPct val="150000"/>
              </a:lnSpc>
            </a:pPr>
            <a:r>
              <a:rPr lang="en-US" sz="2800" b="1">
                <a:latin typeface="Bookman Old Style" panose="02050604050505020204" pitchFamily="18" charset="0"/>
              </a:rPr>
              <a:t>cleaved to the </a:t>
            </a:r>
            <a:r>
              <a:rPr lang="en-US" sz="2800" b="1" i="1">
                <a:latin typeface="Bookman Old Style" panose="02050604050505020204" pitchFamily="18" charset="0"/>
              </a:rPr>
              <a:t>Nefesh</a:t>
            </a:r>
            <a:r>
              <a:rPr lang="en-US" sz="2800" b="1">
                <a:latin typeface="Bookman Old Style" panose="02050604050505020204" pitchFamily="18" charset="0"/>
              </a:rPr>
              <a:t> of Jonathan” </a:t>
            </a:r>
          </a:p>
          <a:p>
            <a:pPr algn="ctr">
              <a:lnSpc>
                <a:spcPct val="150000"/>
              </a:lnSpc>
            </a:pPr>
            <a:r>
              <a:rPr lang="en-US" sz="2800" b="1">
                <a:latin typeface="Bookman Old Style" panose="02050604050505020204" pitchFamily="18" charset="0"/>
              </a:rPr>
              <a:t>– for even though they were both living </a:t>
            </a:r>
          </a:p>
          <a:p>
            <a:pPr algn="ctr">
              <a:lnSpc>
                <a:spcPct val="150000"/>
              </a:lnSpc>
            </a:pPr>
            <a:r>
              <a:rPr lang="en-US" sz="2800" b="1">
                <a:latin typeface="Bookman Old Style" panose="02050604050505020204" pitchFamily="18" charset="0"/>
              </a:rPr>
              <a:t>at the same time, </a:t>
            </a:r>
          </a:p>
          <a:p>
            <a:pPr algn="ctr">
              <a:lnSpc>
                <a:spcPct val="150000"/>
              </a:lnSpc>
            </a:pPr>
            <a:r>
              <a:rPr lang="en-US" sz="2800" b="1">
                <a:latin typeface="Bookman Old Style" panose="02050604050505020204" pitchFamily="18" charset="0"/>
              </a:rPr>
              <a:t>the </a:t>
            </a:r>
            <a:r>
              <a:rPr lang="en-US" sz="2800" b="1" i="1">
                <a:latin typeface="Bookman Old Style" panose="02050604050505020204" pitchFamily="18" charset="0"/>
              </a:rPr>
              <a:t>Nefesh</a:t>
            </a:r>
            <a:r>
              <a:rPr lang="en-US" sz="2800" b="1">
                <a:latin typeface="Bookman Old Style" panose="02050604050505020204" pitchFamily="18" charset="0"/>
              </a:rPr>
              <a:t> of David became impregnated </a:t>
            </a:r>
          </a:p>
          <a:p>
            <a:pPr algn="ctr">
              <a:lnSpc>
                <a:spcPct val="150000"/>
              </a:lnSpc>
            </a:pPr>
            <a:r>
              <a:rPr lang="en-US" sz="2800" b="1">
                <a:latin typeface="Bookman Old Style" panose="02050604050505020204" pitchFamily="18" charset="0"/>
              </a:rPr>
              <a:t>within Jonathan.</a:t>
            </a:r>
          </a:p>
        </p:txBody>
      </p:sp>
    </p:spTree>
    <p:extLst>
      <p:ext uri="{BB962C8B-B14F-4D97-AF65-F5344CB8AC3E}">
        <p14:creationId xmlns:p14="http://schemas.microsoft.com/office/powerpoint/2010/main" val="2503425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63929FED-A4E6-4BA8-83BA-DFE9E4A9E7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3325" y="361475"/>
            <a:ext cx="4829175" cy="6296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80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622F97-C139-49C7-8DE8-F3B917E786E1}"/>
              </a:ext>
            </a:extLst>
          </p:cNvPr>
          <p:cNvSpPr txBox="1"/>
          <p:nvPr/>
        </p:nvSpPr>
        <p:spPr>
          <a:xfrm>
            <a:off x="71120" y="1"/>
            <a:ext cx="12120880" cy="8565935"/>
          </a:xfrm>
          <a:prstGeom prst="rect">
            <a:avLst/>
          </a:prstGeom>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algn="ctr">
              <a:lnSpc>
                <a:spcPct val="107000"/>
              </a:lnSpc>
              <a:spcBef>
                <a:spcPts val="0"/>
              </a:spcBef>
              <a:spcAft>
                <a:spcPts val="800"/>
              </a:spcAft>
            </a:pPr>
            <a:endParaRPr lang="en-US" sz="18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18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Gilgul</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a:effectLst/>
                <a:latin typeface="Copperplate Gothic Bold" panose="020E0705020206020404" pitchFamily="34" charset="0"/>
                <a:ea typeface="Calibri" panose="020F0502020204030204" pitchFamily="34" charset="0"/>
                <a:cs typeface="Arial" panose="020B0604020202020204" pitchFamily="34" charset="0"/>
              </a:rPr>
              <a:t>(Literally: Revolving)</a:t>
            </a:r>
          </a:p>
          <a:p>
            <a:pPr marL="0" marR="0" algn="ctr">
              <a:lnSpc>
                <a:spcPct val="107000"/>
              </a:lnSpc>
              <a:spcBef>
                <a:spcPts val="0"/>
              </a:spcBef>
              <a:spcAft>
                <a:spcPts val="800"/>
              </a:spcAft>
            </a:pPr>
            <a:r>
              <a:rPr lang="en-US" sz="4000">
                <a:latin typeface="Copperplate Gothic Bold" panose="020E0705020206020404" pitchFamily="34" charset="0"/>
                <a:ea typeface="Calibri" panose="020F0502020204030204" pitchFamily="34" charset="0"/>
                <a:cs typeface="Arial" panose="020B0604020202020204" pitchFamily="34" charset="0"/>
              </a:rPr>
              <a:t>-- Reincarnation:</a:t>
            </a:r>
          </a:p>
          <a:p>
            <a:pPr marL="0" marR="0" algn="ctr">
              <a:lnSpc>
                <a:spcPct val="107000"/>
              </a:lnSpc>
              <a:spcBef>
                <a:spcPts val="0"/>
              </a:spcBef>
              <a:spcAft>
                <a:spcPts val="800"/>
              </a:spcAft>
            </a:pPr>
            <a:r>
              <a:rPr lang="en-US" sz="4000">
                <a:effectLst/>
                <a:latin typeface="Copperplate Gothic Bold" panose="020E0705020206020404" pitchFamily="34" charset="0"/>
                <a:ea typeface="Calibri" panose="020F0502020204030204" pitchFamily="34" charset="0"/>
                <a:cs typeface="Arial" panose="020B0604020202020204" pitchFamily="34" charset="0"/>
              </a:rPr>
              <a:t>A Cyclical d</a:t>
            </a:r>
            <a:r>
              <a:rPr lang="en-US" sz="4000">
                <a:latin typeface="Copperplate Gothic Bold" panose="020E0705020206020404" pitchFamily="34" charset="0"/>
                <a:ea typeface="Calibri" panose="020F0502020204030204" pitchFamily="34" charset="0"/>
                <a:cs typeface="Arial" panose="020B0604020202020204" pitchFamily="34" charset="0"/>
              </a:rPr>
              <a:t>imension In</a:t>
            </a:r>
          </a:p>
          <a:p>
            <a:pPr marL="0" marR="0" algn="ctr">
              <a:lnSpc>
                <a:spcPct val="107000"/>
              </a:lnSpc>
              <a:spcBef>
                <a:spcPts val="0"/>
              </a:spcBef>
              <a:spcAft>
                <a:spcPts val="800"/>
              </a:spcAft>
            </a:pPr>
            <a:r>
              <a:rPr lang="en-US" sz="4000">
                <a:effectLst/>
                <a:latin typeface="Copperplate Gothic Bold" panose="020E0705020206020404" pitchFamily="34" charset="0"/>
                <a:ea typeface="Calibri" panose="020F0502020204030204" pitchFamily="34" charset="0"/>
                <a:cs typeface="Arial" panose="020B0604020202020204" pitchFamily="34" charset="0"/>
              </a:rPr>
              <a:t>Kabbalist</a:t>
            </a:r>
            <a:r>
              <a:rPr lang="en-US" sz="4000">
                <a:latin typeface="Copperplate Gothic Bold" panose="020E0705020206020404" pitchFamily="34" charset="0"/>
                <a:ea typeface="Calibri" panose="020F0502020204030204" pitchFamily="34" charset="0"/>
                <a:cs typeface="Arial" panose="020B0604020202020204" pitchFamily="34" charset="0"/>
              </a:rPr>
              <a:t>ic time?</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18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18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18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1800">
              <a:effectLst/>
              <a:latin typeface="Copperplate Gothic Bold" panose="020E07050202060204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0505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1E52F3-8138-44B9-B0EC-A46BD6061C8F}"/>
              </a:ext>
            </a:extLst>
          </p:cNvPr>
          <p:cNvSpPr txBox="1"/>
          <p:nvPr/>
        </p:nvSpPr>
        <p:spPr>
          <a:xfrm>
            <a:off x="0" y="0"/>
            <a:ext cx="12192000" cy="4933210"/>
          </a:xfrm>
          <a:prstGeom prst="rect">
            <a:avLst/>
          </a:prstGeom>
          <a:noFill/>
        </p:spPr>
        <p:txBody>
          <a:bodyPr wrap="square">
            <a:spAutoFit/>
          </a:bodyPr>
          <a:lstStyle/>
          <a:p>
            <a:pPr marL="342900" marR="0" indent="-342900" algn="ctr">
              <a:lnSpc>
                <a:spcPct val="107000"/>
              </a:lnSpc>
              <a:spcBef>
                <a:spcPts val="0"/>
              </a:spcBef>
              <a:spcAft>
                <a:spcPts val="800"/>
              </a:spcAft>
              <a:buFont typeface="Wingdings" panose="05000000000000000000" pitchFamily="2" charset="2"/>
              <a:buChar char="Ø"/>
            </a:pPr>
            <a:r>
              <a:rPr lang="en-US" sz="2200" b="1" u="sng">
                <a:latin typeface="Bookman Old Style" panose="02050604050505020204" pitchFamily="18" charset="0"/>
                <a:ea typeface="Calibri" panose="020F0502020204030204" pitchFamily="34" charset="0"/>
                <a:cs typeface="Ezra SIL" panose="02000400000000000000" pitchFamily="2" charset="-79"/>
              </a:rPr>
              <a:t>Sefer Ha-Bahir (“the Book of Clarity” – Provence late 12</a:t>
            </a:r>
            <a:r>
              <a:rPr lang="en-US" sz="2200" b="1" u="sng" baseline="30000">
                <a:latin typeface="Bookman Old Style" panose="02050604050505020204" pitchFamily="18" charset="0"/>
                <a:ea typeface="Calibri" panose="020F0502020204030204" pitchFamily="34" charset="0"/>
                <a:cs typeface="Ezra SIL" panose="02000400000000000000" pitchFamily="2" charset="-79"/>
              </a:rPr>
              <a:t>th</a:t>
            </a:r>
            <a:r>
              <a:rPr lang="en-US" sz="2200" b="1" u="sng">
                <a:latin typeface="Bookman Old Style" panose="02050604050505020204" pitchFamily="18" charset="0"/>
                <a:ea typeface="Calibri" panose="020F0502020204030204" pitchFamily="34" charset="0"/>
                <a:cs typeface="Ezra SIL" panose="02000400000000000000" pitchFamily="2" charset="-79"/>
              </a:rPr>
              <a:t> century)</a:t>
            </a:r>
            <a:endParaRPr lang="he-IL" sz="2200" b="1" u="sng">
              <a:effectLst/>
              <a:latin typeface="Bookman Old Style" panose="02050604050505020204" pitchFamily="18" charset="0"/>
              <a:ea typeface="Calibri" panose="020F0502020204030204" pitchFamily="34" charset="0"/>
              <a:cs typeface="Ezra SIL" panose="02000400000000000000" pitchFamily="2" charset="-79"/>
            </a:endParaRPr>
          </a:p>
          <a:p>
            <a:pPr marL="0" marR="0" algn="ctr" rtl="1">
              <a:lnSpc>
                <a:spcPct val="107000"/>
              </a:lnSpc>
              <a:spcBef>
                <a:spcPts val="0"/>
              </a:spcBef>
              <a:spcAft>
                <a:spcPts val="800"/>
              </a:spcAft>
            </a:pPr>
            <a:endParaRPr lang="he-IL" sz="2800" b="1" u="sng">
              <a:latin typeface="Bookman Old Style" panose="02050604050505020204" pitchFamily="18" charset="0"/>
              <a:ea typeface="Calibri" panose="020F0502020204030204" pitchFamily="34" charset="0"/>
              <a:cs typeface="Ezra SIL" panose="02000400000000000000" pitchFamily="2" charset="-79"/>
            </a:endParaRPr>
          </a:p>
          <a:p>
            <a:pPr marL="0" marR="0" algn="ctr" rtl="1">
              <a:lnSpc>
                <a:spcPct val="107000"/>
              </a:lnSpc>
              <a:spcBef>
                <a:spcPts val="0"/>
              </a:spcBef>
              <a:spcAft>
                <a:spcPts val="800"/>
              </a:spcAft>
            </a:pPr>
            <a:r>
              <a:rPr lang="he-IL" sz="2800" b="1">
                <a:effectLst/>
                <a:latin typeface="Bookman Old Style" panose="02050604050505020204" pitchFamily="18" charset="0"/>
                <a:ea typeface="Calibri" panose="020F0502020204030204" pitchFamily="34" charset="0"/>
                <a:cs typeface="Ezra SIL" panose="02000400000000000000" pitchFamily="2" charset="-79"/>
              </a:rPr>
              <a:t>"דור הולך ודור בא" (קהלת א' ד') ואמר רבי עקיבא דור בא -- שכבר בא: </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 “A generation goes,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and a generation comes” [Kohelet 1:4].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Rabbi Akiva said: “a generation comes” </a:t>
            </a:r>
          </a:p>
          <a:p>
            <a:pPr marL="0" marR="0" algn="ctr">
              <a:lnSpc>
                <a:spcPct val="107000"/>
              </a:lnSpc>
              <a:spcBef>
                <a:spcPts val="0"/>
              </a:spcBef>
              <a:spcAft>
                <a:spcPts val="800"/>
              </a:spcAft>
            </a:pPr>
            <a:r>
              <a:rPr lang="en-US" sz="2800" b="1">
                <a:latin typeface="Bookman Old Style" panose="02050604050505020204" pitchFamily="18" charset="0"/>
                <a:ea typeface="Calibri" panose="020F0502020204030204" pitchFamily="34" charset="0"/>
                <a:cs typeface="Arial" panose="020B0604020202020204" pitchFamily="34" charset="0"/>
              </a:rPr>
              <a:t>[</a:t>
            </a:r>
            <a:r>
              <a:rPr lang="en-US" sz="2800" b="1" i="1">
                <a:latin typeface="Bookman Old Style" panose="02050604050505020204" pitchFamily="18" charset="0"/>
                <a:ea typeface="Calibri" panose="020F0502020204030204" pitchFamily="34" charset="0"/>
                <a:cs typeface="Arial" panose="020B0604020202020204" pitchFamily="34" charset="0"/>
              </a:rPr>
              <a:t>after </a:t>
            </a:r>
            <a:r>
              <a:rPr lang="en-US" sz="2800" b="1">
                <a:latin typeface="Bookman Old Style" panose="02050604050505020204" pitchFamily="18" charset="0"/>
                <a:ea typeface="Calibri" panose="020F0502020204030204" pitchFamily="34" charset="0"/>
                <a:cs typeface="Arial" panose="020B0604020202020204" pitchFamily="34" charset="0"/>
              </a:rPr>
              <a:t>“a generation goes”]:</a:t>
            </a:r>
            <a:r>
              <a:rPr lang="en-US" sz="2800" b="1">
                <a:effectLst/>
                <a:latin typeface="Bookman Old Style" panose="02050604050505020204" pitchFamily="18" charset="0"/>
                <a:ea typeface="Calibri" panose="020F0502020204030204" pitchFamily="34" charset="0"/>
                <a:cs typeface="Arial" panose="020B0604020202020204" pitchFamily="34" charset="0"/>
              </a:rPr>
              <a:t> </a:t>
            </a:r>
          </a:p>
          <a:p>
            <a:pPr marL="0" marR="0" algn="ctr">
              <a:lnSpc>
                <a:spcPct val="107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for it has already come [previously].</a:t>
            </a:r>
          </a:p>
        </p:txBody>
      </p:sp>
    </p:spTree>
    <p:extLst>
      <p:ext uri="{BB962C8B-B14F-4D97-AF65-F5344CB8AC3E}">
        <p14:creationId xmlns:p14="http://schemas.microsoft.com/office/powerpoint/2010/main" val="980162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741FC0-DB40-4A2A-928D-B4A9461BCE9B}"/>
              </a:ext>
            </a:extLst>
          </p:cNvPr>
          <p:cNvSpPr txBox="1"/>
          <p:nvPr/>
        </p:nvSpPr>
        <p:spPr>
          <a:xfrm>
            <a:off x="81280" y="0"/>
            <a:ext cx="11897360" cy="7732053"/>
          </a:xfrm>
          <a:prstGeom prst="rect">
            <a:avLst/>
          </a:prstGeom>
          <a:noFill/>
        </p:spPr>
        <p:txBody>
          <a:bodyPr wrap="square">
            <a:spAutoFit/>
          </a:bodyPr>
          <a:lstStyle/>
          <a:p>
            <a:pPr marL="0" marR="0" algn="ctr">
              <a:lnSpc>
                <a:spcPct val="107000"/>
              </a:lnSpc>
              <a:spcBef>
                <a:spcPts val="0"/>
              </a:spcBef>
              <a:spcAft>
                <a:spcPts val="800"/>
              </a:spcAft>
            </a:pPr>
            <a:endParaRPr lang="en-US" sz="2800" b="1" i="1" u="sng">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2800" b="1" i="1" u="sng">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2800" b="1" i="1" u="sng">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2800" b="1" u="sng">
                <a:effectLst/>
                <a:latin typeface="Bookman Old Style" panose="02050604050505020204" pitchFamily="18" charset="0"/>
                <a:ea typeface="Calibri" panose="020F0502020204030204" pitchFamily="34" charset="0"/>
                <a:cs typeface="Arial" panose="020B0604020202020204" pitchFamily="34" charset="0"/>
              </a:rPr>
              <a:t>Some terms for reincarnation in kabbalistic texts:</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2800" b="1" i="1" u="none" strike="noStrike">
                <a:effectLst/>
                <a:latin typeface="Bookman Old Style" panose="02050604050505020204" pitchFamily="18" charset="0"/>
                <a:ea typeface="Calibri" panose="020F0502020204030204" pitchFamily="34" charset="0"/>
                <a:cs typeface="Arial" panose="020B0604020202020204" pitchFamily="34" charset="0"/>
              </a:rPr>
              <a:t> </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50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Gilgul (</a:t>
            </a:r>
            <a:r>
              <a:rPr lang="he-IL" sz="2800" b="1" i="1">
                <a:effectLst/>
                <a:latin typeface="Bookman Old Style" panose="02050604050505020204" pitchFamily="18" charset="0"/>
                <a:ea typeface="Calibri" panose="020F0502020204030204" pitchFamily="34" charset="0"/>
                <a:cs typeface="Arial" panose="020B0604020202020204" pitchFamily="34" charset="0"/>
              </a:rPr>
              <a:t>גלגול</a:t>
            </a:r>
            <a:r>
              <a:rPr lang="en-US" sz="2800" b="1" i="1">
                <a:effectLst/>
                <a:latin typeface="Bookman Old Style" panose="02050604050505020204" pitchFamily="18" charset="0"/>
                <a:ea typeface="Calibri" panose="020F0502020204030204" pitchFamily="34" charset="0"/>
                <a:cs typeface="Arial" panose="020B0604020202020204" pitchFamily="34" charset="0"/>
              </a:rPr>
              <a:t>) – revolving</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50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Ha’atakah (</a:t>
            </a:r>
            <a:r>
              <a:rPr lang="he-IL" sz="2800" b="1" i="1">
                <a:effectLst/>
                <a:latin typeface="Bookman Old Style" panose="02050604050505020204" pitchFamily="18" charset="0"/>
                <a:ea typeface="Calibri" panose="020F0502020204030204" pitchFamily="34" charset="0"/>
                <a:cs typeface="Arial" panose="020B0604020202020204" pitchFamily="34" charset="0"/>
              </a:rPr>
              <a:t>העתקה</a:t>
            </a:r>
            <a:r>
              <a:rPr lang="en-US" sz="2800" b="1" i="1">
                <a:effectLst/>
                <a:latin typeface="Bookman Old Style" panose="02050604050505020204" pitchFamily="18" charset="0"/>
                <a:ea typeface="Calibri" panose="020F0502020204030204" pitchFamily="34" charset="0"/>
                <a:cs typeface="Arial" panose="020B0604020202020204" pitchFamily="34" charset="0"/>
              </a:rPr>
              <a:t>) – displacement</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50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Ibur (</a:t>
            </a:r>
            <a:r>
              <a:rPr lang="he-IL" sz="2800" b="1" i="1">
                <a:effectLst/>
                <a:latin typeface="Bookman Old Style" panose="02050604050505020204" pitchFamily="18" charset="0"/>
                <a:ea typeface="Calibri" panose="020F0502020204030204" pitchFamily="34" charset="0"/>
                <a:cs typeface="Arial" panose="020B0604020202020204" pitchFamily="34" charset="0"/>
              </a:rPr>
              <a:t>ע</a:t>
            </a:r>
            <a:r>
              <a:rPr lang="he-IL" sz="2800" b="1" i="1">
                <a:latin typeface="Bookman Old Style" panose="02050604050505020204" pitchFamily="18" charset="0"/>
                <a:ea typeface="Calibri" panose="020F0502020204030204" pitchFamily="34" charset="0"/>
                <a:cs typeface="Arial" panose="020B0604020202020204" pitchFamily="34" charset="0"/>
              </a:rPr>
              <a:t>י</a:t>
            </a:r>
            <a:r>
              <a:rPr lang="he-IL" sz="2800" b="1" i="1">
                <a:effectLst/>
                <a:latin typeface="Bookman Old Style" panose="02050604050505020204" pitchFamily="18" charset="0"/>
                <a:ea typeface="Calibri" panose="020F0502020204030204" pitchFamily="34" charset="0"/>
                <a:cs typeface="Arial" panose="020B0604020202020204" pitchFamily="34" charset="0"/>
              </a:rPr>
              <a:t>בור</a:t>
            </a:r>
            <a:r>
              <a:rPr lang="en-US" sz="2800" b="1" i="1">
                <a:effectLst/>
                <a:latin typeface="Bookman Old Style" panose="02050604050505020204" pitchFamily="18" charset="0"/>
                <a:ea typeface="Calibri" panose="020F0502020204030204" pitchFamily="34" charset="0"/>
                <a:cs typeface="Arial" panose="020B0604020202020204" pitchFamily="34" charset="0"/>
              </a:rPr>
              <a:t>) – impregnation</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50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Din B’nei Hiluf (</a:t>
            </a:r>
            <a:r>
              <a:rPr lang="he-IL" sz="2800" b="1" i="1">
                <a:effectLst/>
                <a:latin typeface="Bookman Old Style" panose="02050604050505020204" pitchFamily="18" charset="0"/>
                <a:ea typeface="Calibri" panose="020F0502020204030204" pitchFamily="34" charset="0"/>
                <a:cs typeface="Arial" panose="020B0604020202020204" pitchFamily="34" charset="0"/>
              </a:rPr>
              <a:t>דין בני חילוף</a:t>
            </a:r>
            <a:r>
              <a:rPr lang="en-US" sz="2800" b="1" i="1">
                <a:effectLst/>
                <a:latin typeface="Bookman Old Style" panose="02050604050505020204" pitchFamily="18" charset="0"/>
                <a:ea typeface="Calibri" panose="020F0502020204030204" pitchFamily="34" charset="0"/>
                <a:cs typeface="Arial" panose="020B0604020202020204" pitchFamily="34" charset="0"/>
              </a:rPr>
              <a:t>) – the law governing those subject to metamorphosis</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50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 </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2800" b="1" i="1">
                <a:effectLst/>
                <a:latin typeface="Bookman Old Style" panose="02050604050505020204" pitchFamily="18" charset="0"/>
                <a:ea typeface="Calibri" panose="020F0502020204030204" pitchFamily="34" charset="0"/>
                <a:cs typeface="Arial" panose="020B0604020202020204" pitchFamily="34" charset="0"/>
              </a:rPr>
              <a:t> </a:t>
            </a:r>
            <a:endParaRPr lang="en-US" sz="2800" b="1">
              <a:effectLst/>
              <a:latin typeface="Bookman Old Style" panose="020506040505050202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42003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26D9D7-8D8B-4999-B35C-E791DDB3A30C}"/>
              </a:ext>
            </a:extLst>
          </p:cNvPr>
          <p:cNvSpPr txBox="1"/>
          <p:nvPr/>
        </p:nvSpPr>
        <p:spPr>
          <a:xfrm>
            <a:off x="81280" y="0"/>
            <a:ext cx="11978640" cy="9629944"/>
          </a:xfrm>
          <a:prstGeom prst="rect">
            <a:avLst/>
          </a:prstGeom>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algn="ctr">
              <a:lnSpc>
                <a:spcPct val="107000"/>
              </a:lnSpc>
              <a:spcBef>
                <a:spcPts val="0"/>
              </a:spcBef>
              <a:spcAft>
                <a:spcPts val="800"/>
              </a:spcAft>
            </a:pPr>
            <a:endParaRPr lang="en-US" sz="30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Gilgul</a:t>
            </a:r>
          </a:p>
          <a:p>
            <a:pPr marL="0" marR="0" algn="ctr">
              <a:lnSpc>
                <a:spcPct val="107000"/>
              </a:lnSpc>
              <a:spcBef>
                <a:spcPts val="0"/>
              </a:spcBef>
              <a:spcAft>
                <a:spcPts val="800"/>
              </a:spcAft>
            </a:pPr>
            <a:r>
              <a:rPr lang="en-US" sz="4000" i="1">
                <a:latin typeface="Copperplate Gothic Bold" panose="020E0705020206020404" pitchFamily="34" charset="0"/>
                <a:ea typeface="Calibri" panose="020F0502020204030204" pitchFamily="34" charset="0"/>
                <a:cs typeface="Arial" panose="020B0604020202020204" pitchFamily="34" charset="0"/>
              </a:rPr>
              <a:t>As</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the Attainment </a:t>
            </a: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of the </a:t>
            </a:r>
          </a:p>
          <a:p>
            <a:pPr marL="0" marR="0" algn="ctr">
              <a:lnSpc>
                <a:spcPct val="107000"/>
              </a:lnSpc>
              <a:spcBef>
                <a:spcPts val="0"/>
              </a:spcBef>
              <a:spcAft>
                <a:spcPts val="800"/>
              </a:spcAft>
            </a:pPr>
            <a:r>
              <a:rPr lang="en-US" sz="4000" i="1">
                <a:latin typeface="Copperplate Gothic Bold" panose="020E0705020206020404" pitchFamily="34" charset="0"/>
                <a:ea typeface="Calibri" panose="020F0502020204030204" pitchFamily="34" charset="0"/>
                <a:cs typeface="Arial" panose="020B0604020202020204" pitchFamily="34" charset="0"/>
              </a:rPr>
              <a:t>Divine Image</a:t>
            </a: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In </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the Human Body </a:t>
            </a:r>
            <a:endParaRPr lang="en-US" sz="4000">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4000" i="1">
                <a:effectLst/>
                <a:latin typeface="Copperplate Gothic Bold" panose="020E0705020206020404" pitchFamily="34" charset="0"/>
                <a:ea typeface="Calibri" panose="020F0502020204030204" pitchFamily="34" charset="0"/>
                <a:cs typeface="Arial" panose="020B0604020202020204" pitchFamily="34" charset="0"/>
              </a:rPr>
              <a:t> </a:t>
            </a:r>
          </a:p>
          <a:p>
            <a:pPr marL="0" marR="0" algn="ctr">
              <a:lnSpc>
                <a:spcPct val="107000"/>
              </a:lnSpc>
              <a:spcBef>
                <a:spcPts val="0"/>
              </a:spcBef>
              <a:spcAft>
                <a:spcPts val="800"/>
              </a:spcAft>
            </a:pPr>
            <a:endParaRPr lang="en-US" sz="3000"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0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000" i="1">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000" i="1">
              <a:effectLst/>
              <a:latin typeface="Copperplate Gothic Bold" panose="020E07050202060204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3000">
              <a:effectLst/>
              <a:latin typeface="Copperplate Gothic Bold" panose="020E07050202060204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09820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EE085E-2F19-4136-A0F4-A540AD8A2C1C}"/>
              </a:ext>
            </a:extLst>
          </p:cNvPr>
          <p:cNvSpPr txBox="1"/>
          <p:nvPr/>
        </p:nvSpPr>
        <p:spPr>
          <a:xfrm>
            <a:off x="0" y="66675"/>
            <a:ext cx="12192000" cy="6525761"/>
          </a:xfrm>
          <a:prstGeom prst="rect">
            <a:avLst/>
          </a:prstGeom>
          <a:noFill/>
        </p:spPr>
        <p:txBody>
          <a:bodyPr wrap="square">
            <a:spAutoFit/>
          </a:bodyPr>
          <a:lstStyle/>
          <a:p>
            <a:pPr marL="285750" marR="0" indent="-285750" algn="ctr">
              <a:lnSpc>
                <a:spcPct val="107000"/>
              </a:lnSpc>
              <a:spcBef>
                <a:spcPts val="0"/>
              </a:spcBef>
              <a:spcAft>
                <a:spcPts val="800"/>
              </a:spcAft>
              <a:buFont typeface="Wingdings" panose="05000000000000000000" pitchFamily="2" charset="2"/>
              <a:buChar char="Ø"/>
            </a:pPr>
            <a:r>
              <a:rPr lang="en-US" sz="2200" b="1" u="sng">
                <a:effectLst/>
                <a:latin typeface="Bookman Old Style" panose="02050604050505020204" pitchFamily="18" charset="0"/>
                <a:ea typeface="Calibri" panose="020F0502020204030204" pitchFamily="34" charset="0"/>
                <a:cs typeface="Ezra SIL" panose="02000400000000000000" pitchFamily="2" charset="-79"/>
              </a:rPr>
              <a:t>Sefer Tikkunei Ha-Zohar (Spain, early 14</a:t>
            </a:r>
            <a:r>
              <a:rPr lang="en-US" sz="2200" b="1" u="sng" baseline="30000">
                <a:effectLst/>
                <a:latin typeface="Bookman Old Style" panose="02050604050505020204" pitchFamily="18" charset="0"/>
                <a:ea typeface="Calibri" panose="020F0502020204030204" pitchFamily="34" charset="0"/>
                <a:cs typeface="Ezra SIL" panose="02000400000000000000" pitchFamily="2" charset="-79"/>
              </a:rPr>
              <a:t>th</a:t>
            </a:r>
            <a:r>
              <a:rPr lang="en-US" sz="2200" b="1" u="sng">
                <a:effectLst/>
                <a:latin typeface="Bookman Old Style" panose="02050604050505020204" pitchFamily="18" charset="0"/>
                <a:ea typeface="Calibri" panose="020F0502020204030204" pitchFamily="34" charset="0"/>
                <a:cs typeface="Ezra SIL" panose="02000400000000000000" pitchFamily="2" charset="-79"/>
              </a:rPr>
              <a:t> century)</a:t>
            </a:r>
          </a:p>
          <a:p>
            <a:pPr marL="0" marR="0" algn="ctr" rtl="1">
              <a:lnSpc>
                <a:spcPct val="107000"/>
              </a:lnSpc>
              <a:spcBef>
                <a:spcPts val="0"/>
              </a:spcBef>
              <a:spcAft>
                <a:spcPts val="800"/>
              </a:spcAft>
            </a:pPr>
            <a:endParaRPr lang="en-US" sz="2200" b="1">
              <a:latin typeface="Bookman Old Style" panose="02050604050505020204" pitchFamily="18" charset="0"/>
              <a:ea typeface="Calibri" panose="020F0502020204030204" pitchFamily="34" charset="0"/>
              <a:cs typeface="Ezra SIL" panose="02000400000000000000" pitchFamily="2" charset="-79"/>
            </a:endParaRPr>
          </a:p>
          <a:p>
            <a:pPr marL="0" marR="0" algn="ctr" rtl="1">
              <a:lnSpc>
                <a:spcPct val="107000"/>
              </a:lnSpc>
              <a:spcBef>
                <a:spcPts val="0"/>
              </a:spcBef>
              <a:spcAft>
                <a:spcPts val="800"/>
              </a:spcAft>
            </a:pPr>
            <a:r>
              <a:rPr lang="he-IL" sz="2200" b="1">
                <a:effectLst/>
                <a:latin typeface="Bookman Old Style" panose="02050604050505020204" pitchFamily="18" charset="0"/>
                <a:ea typeface="Calibri" panose="020F0502020204030204" pitchFamily="34" charset="0"/>
              </a:rPr>
              <a:t>וּבְכָל אֵבֶר וְאֵבֶר בָּעִי בַר נַשׁ לְאַמְלָכָא לְקוּדְשָׁא בְּרִיךְ הוּא, וּלְתַקְנָא לֵיהּ אֲתַר דַּכְיָא וּנְקִיָּיא לְשַׁרְיָא לֵיהּ תַּמָּן, וּבְגִין דָּא צָרִיךְ בַּר נַשׁ לְבַעֲרָא מִנֵּיהּ מִכָּל אֵבֶר וְאֵבֶר  כָּל מַחֲשָׁבִין וְכָל הִרְהוּרִין בִּישִׁין דְּטִנּוּפִין דְּאִינוּן קְלִיפִין</a:t>
            </a:r>
            <a:r>
              <a:rPr lang="en-US" sz="2200" b="1">
                <a:effectLst/>
                <a:latin typeface="Bookman Old Style" panose="02050604050505020204" pitchFamily="18" charset="0"/>
                <a:ea typeface="Calibri" panose="020F0502020204030204" pitchFamily="34" charset="0"/>
              </a:rPr>
              <a:t> </a:t>
            </a:r>
          </a:p>
          <a:p>
            <a:pPr marL="0" marR="0" algn="ctr" rtl="1">
              <a:lnSpc>
                <a:spcPct val="107000"/>
              </a:lnSpc>
              <a:spcBef>
                <a:spcPts val="0"/>
              </a:spcBef>
              <a:spcAft>
                <a:spcPts val="800"/>
              </a:spcAft>
            </a:pPr>
            <a:endParaRPr lang="en-US" sz="2200" b="1">
              <a:effectLst/>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 person must crown the Blessed Holy One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over each and every limb,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and to prepare for Him a clean and pure place to dwell therein.  And therefore, a person must burn away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from each and every limb all thoughts and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all evil ruminations of filth, which are </a:t>
            </a:r>
            <a:r>
              <a:rPr lang="en-US" sz="2800" b="1" i="1">
                <a:effectLst/>
                <a:latin typeface="Bookman Old Style" panose="02050604050505020204" pitchFamily="18" charset="0"/>
                <a:ea typeface="Calibri" panose="020F0502020204030204" pitchFamily="34" charset="0"/>
                <a:cs typeface="Arial" panose="020B0604020202020204" pitchFamily="34" charset="0"/>
              </a:rPr>
              <a:t>kelipot</a:t>
            </a:r>
            <a:r>
              <a:rPr lang="en-US" sz="2800" b="1">
                <a:effectLst/>
                <a:latin typeface="Bookman Old Style" panose="02050604050505020204" pitchFamily="18"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2939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A42B3D-33A8-4070-A728-6F03A0DFBFD6}"/>
              </a:ext>
            </a:extLst>
          </p:cNvPr>
          <p:cNvSpPr txBox="1"/>
          <p:nvPr/>
        </p:nvSpPr>
        <p:spPr>
          <a:xfrm>
            <a:off x="66675" y="0"/>
            <a:ext cx="12125325" cy="6731586"/>
          </a:xfrm>
          <a:prstGeom prst="rect">
            <a:avLst/>
          </a:prstGeom>
          <a:noFill/>
        </p:spPr>
        <p:txBody>
          <a:bodyPr wrap="square">
            <a:spAutoFit/>
          </a:bodyPr>
          <a:lstStyle/>
          <a:p>
            <a:pPr marL="0" marR="0" algn="ctr" rtl="1">
              <a:lnSpc>
                <a:spcPct val="107000"/>
              </a:lnSpc>
              <a:spcBef>
                <a:spcPts val="0"/>
              </a:spcBef>
              <a:spcAft>
                <a:spcPts val="800"/>
              </a:spcAft>
            </a:pPr>
            <a:r>
              <a:rPr lang="he-IL" sz="2200" b="1">
                <a:effectLst/>
                <a:latin typeface="Bookman Old Style" panose="02050604050505020204" pitchFamily="18" charset="0"/>
                <a:ea typeface="Calibri" panose="020F0502020204030204" pitchFamily="34" charset="0"/>
              </a:rPr>
              <a:t>, וְצָרִיךְ לְאוֹקָדָא לוֹן בְּכָל פִּקּוּדִין כְּשֵׁרִין, דְּשַׁרְיָין עַל כָּל אֵבֶר וְאֵבֶר דְּאִינוּן נֵרוֹת, דְּכָל פִּקּוּדָא נֵר אִתְקְרִיאַת, הֲדָא הוּא דִכְתִיב (משלי ו כג) כִּי נֵר מִצְוָה, נֵר יהו"ה נִשְׁמַת אָדָם (שם כ כז)...</a:t>
            </a:r>
            <a:endParaRPr lang="en-US" sz="2200" b="1">
              <a:effectLst/>
              <a:latin typeface="Bookman Old Style" panose="02050604050505020204" pitchFamily="18" charset="0"/>
              <a:ea typeface="Calibri" panose="020F0502020204030204" pitchFamily="34" charset="0"/>
            </a:endParaRP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And one must [instead] inflame [one’s limbs]</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with all fitting mitzvot, which dwell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on each and very limb –  </a:t>
            </a:r>
          </a:p>
          <a:p>
            <a:pPr marL="0" marR="0" algn="ctr">
              <a:lnSpc>
                <a:spcPct val="150000"/>
              </a:lnSpc>
              <a:spcBef>
                <a:spcPts val="0"/>
              </a:spcBef>
              <a:spcAft>
                <a:spcPts val="800"/>
              </a:spcAft>
            </a:pPr>
            <a:r>
              <a:rPr lang="en-US" sz="2800" b="1">
                <a:latin typeface="Bookman Old Style" panose="02050604050505020204" pitchFamily="18" charset="0"/>
                <a:ea typeface="Calibri" panose="020F0502020204030204" pitchFamily="34" charset="0"/>
                <a:cs typeface="Arial" panose="020B0604020202020204" pitchFamily="34" charset="0"/>
              </a:rPr>
              <a:t>for they </a:t>
            </a:r>
            <a:r>
              <a:rPr lang="en-US" sz="2800" b="1">
                <a:effectLst/>
                <a:latin typeface="Bookman Old Style" panose="02050604050505020204" pitchFamily="18" charset="0"/>
                <a:ea typeface="Calibri" panose="020F0502020204030204" pitchFamily="34" charset="0"/>
                <a:cs typeface="Arial" panose="020B0604020202020204" pitchFamily="34" charset="0"/>
              </a:rPr>
              <a:t>are candles.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For every mitzvah is called a candle,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as it is written  “For mitzvah is a candle,” (Mishlei 6:23), </a:t>
            </a:r>
          </a:p>
          <a:p>
            <a:pPr marL="0" marR="0" algn="ctr">
              <a:lnSpc>
                <a:spcPct val="150000"/>
              </a:lnSpc>
              <a:spcBef>
                <a:spcPts val="0"/>
              </a:spcBef>
              <a:spcAft>
                <a:spcPts val="800"/>
              </a:spcAft>
            </a:pPr>
            <a:r>
              <a:rPr lang="en-US" sz="2800" b="1">
                <a:latin typeface="Bookman Old Style" panose="02050604050505020204" pitchFamily="18" charset="0"/>
                <a:ea typeface="Calibri" panose="020F0502020204030204" pitchFamily="34" charset="0"/>
                <a:cs typeface="Arial" panose="020B0604020202020204" pitchFamily="34" charset="0"/>
              </a:rPr>
              <a:t>and</a:t>
            </a:r>
            <a:r>
              <a:rPr lang="en-US" sz="2800" b="1">
                <a:effectLst/>
                <a:latin typeface="Bookman Old Style" panose="02050604050505020204" pitchFamily="18" charset="0"/>
                <a:ea typeface="Calibri" panose="020F0502020204030204" pitchFamily="34" charset="0"/>
                <a:cs typeface="Arial" panose="020B0604020202020204" pitchFamily="34" charset="0"/>
              </a:rPr>
              <a:t> </a:t>
            </a:r>
          </a:p>
          <a:p>
            <a:pPr marL="0" marR="0" algn="ctr">
              <a:lnSpc>
                <a:spcPct val="150000"/>
              </a:lnSpc>
              <a:spcBef>
                <a:spcPts val="0"/>
              </a:spcBef>
              <a:spcAft>
                <a:spcPts val="800"/>
              </a:spcAft>
            </a:pPr>
            <a:r>
              <a:rPr lang="en-US" sz="2800" b="1">
                <a:effectLst/>
                <a:latin typeface="Bookman Old Style" panose="02050604050505020204" pitchFamily="18" charset="0"/>
                <a:ea typeface="Calibri" panose="020F0502020204030204" pitchFamily="34" charset="0"/>
                <a:cs typeface="Arial" panose="020B0604020202020204" pitchFamily="34" charset="0"/>
              </a:rPr>
              <a:t>“the human soul is a candle of YHVH” (Mishlei 20:27)…</a:t>
            </a:r>
            <a:endParaRPr lang="en-US" sz="2800" b="1">
              <a:effectLst/>
              <a:latin typeface="Bookman Old Style" panose="02050604050505020204" pitchFamily="18" charset="0"/>
              <a:ea typeface="Calibri" panose="020F0502020204030204" pitchFamily="34" charset="0"/>
            </a:endParaRPr>
          </a:p>
        </p:txBody>
      </p:sp>
    </p:spTree>
    <p:extLst>
      <p:ext uri="{BB962C8B-B14F-4D97-AF65-F5344CB8AC3E}">
        <p14:creationId xmlns:p14="http://schemas.microsoft.com/office/powerpoint/2010/main" val="11313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TotalTime>
  <Words>2295</Words>
  <Application>Microsoft Office PowerPoint</Application>
  <PresentationFormat>Widescreen</PresentationFormat>
  <Paragraphs>305</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Bookman Old Style</vt:lpstr>
      <vt:lpstr>Calibri</vt:lpstr>
      <vt:lpstr>Calibri Light</vt:lpstr>
      <vt:lpstr>Copperplate Gothic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Nathaniel</dc:creator>
  <cp:lastModifiedBy>Nathaniel </cp:lastModifiedBy>
  <cp:revision>49</cp:revision>
  <dcterms:created xsi:type="dcterms:W3CDTF">2021-05-02T18:22:35Z</dcterms:created>
  <dcterms:modified xsi:type="dcterms:W3CDTF">2021-05-03T18:17:01Z</dcterms:modified>
</cp:coreProperties>
</file>